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2" r:id="rId6"/>
    <p:sldId id="260" r:id="rId7"/>
    <p:sldId id="261" r:id="rId8"/>
    <p:sldId id="262" r:id="rId9"/>
    <p:sldId id="267" r:id="rId10"/>
    <p:sldId id="268" r:id="rId11"/>
    <p:sldId id="269" r:id="rId12"/>
    <p:sldId id="270" r:id="rId13"/>
    <p:sldId id="279" r:id="rId14"/>
    <p:sldId id="271" r:id="rId15"/>
    <p:sldId id="272" r:id="rId16"/>
    <p:sldId id="280" r:id="rId17"/>
    <p:sldId id="273" r:id="rId18"/>
    <p:sldId id="274" r:id="rId19"/>
    <p:sldId id="281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210 콤퓨타세탁" panose="020B0600000101010101" charset="-127"/>
      <p:regular r:id="rId26"/>
    </p:embeddedFont>
    <p:embeddedFont>
      <p:font typeface="Source Han Sans KR Bold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0228" autoAdjust="0"/>
  </p:normalViewPr>
  <p:slideViewPr>
    <p:cSldViewPr>
      <p:cViewPr varScale="1">
        <p:scale>
          <a:sx n="43" d="100"/>
          <a:sy n="43" d="100"/>
        </p:scale>
        <p:origin x="130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30C65-D208-4402-A675-E759A13027E6}" type="datetimeFigureOut">
              <a:rPr lang="ko-KR" altLang="en-US" smtClean="0"/>
              <a:t>2023-11-29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FFD2A-07F6-4F4D-8BF5-A3815EF2AA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5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531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가장 핵심인 구조대상자 탐지를 위한 객체 탐지 알고리즘 적용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좌측 </a:t>
            </a:r>
            <a:r>
              <a:rPr lang="en-US" altLang="ko-KR" dirty="0"/>
              <a:t>:</a:t>
            </a:r>
            <a:r>
              <a:rPr lang="ko-KR" altLang="en-US" dirty="0"/>
              <a:t> 프로토타입 제작 후 불필요한 데이터셋은 삭제하여 우리만의 데이터셋 제작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우측에 관제 서버 중 실시간 스트리밍에서 객체 탐지 시 발생하는 </a:t>
            </a:r>
            <a:r>
              <a:rPr lang="en-US" altLang="ko-KR" dirty="0"/>
              <a:t>bounding box </a:t>
            </a:r>
            <a:r>
              <a:rPr lang="ko-KR" altLang="en-US" dirty="0"/>
              <a:t>확인 가능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주변 환경 데이터 수집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-MQTT </a:t>
            </a:r>
            <a:r>
              <a:rPr lang="ko-KR" altLang="en-US" dirty="0"/>
              <a:t>통신을 이용한 </a:t>
            </a:r>
            <a:r>
              <a:rPr lang="ko-KR" altLang="en-US" dirty="0" err="1"/>
              <a:t>온습도</a:t>
            </a:r>
            <a:r>
              <a:rPr lang="ko-KR" altLang="en-US" dirty="0"/>
              <a:t> 데이터 수집</a:t>
            </a:r>
            <a:r>
              <a:rPr lang="en-US" altLang="ko-KR" dirty="0"/>
              <a:t>, </a:t>
            </a:r>
            <a:r>
              <a:rPr lang="ko-KR" altLang="en-US" dirty="0"/>
              <a:t>일정 시간마다 서버로 전송하여 그래프로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76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컨테이너</a:t>
            </a:r>
            <a:r>
              <a:rPr lang="en-US" altLang="ko-KR" dirty="0"/>
              <a:t>, </a:t>
            </a:r>
            <a:r>
              <a:rPr lang="ko-KR" altLang="en-US" dirty="0"/>
              <a:t>무선충전장치</a:t>
            </a:r>
            <a:r>
              <a:rPr lang="en-US" altLang="ko-KR" dirty="0"/>
              <a:t>, </a:t>
            </a:r>
            <a:r>
              <a:rPr lang="ko-KR" altLang="en-US" dirty="0" err="1"/>
              <a:t>서보모터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941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초기 설정한 모체로봇 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42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DC</a:t>
            </a:r>
            <a:r>
              <a:rPr lang="ko-KR" altLang="en-US" dirty="0"/>
              <a:t>모터</a:t>
            </a:r>
            <a:r>
              <a:rPr lang="en-US" altLang="ko-KR" dirty="0"/>
              <a:t>, </a:t>
            </a:r>
            <a:r>
              <a:rPr lang="ko-KR" altLang="en-US" dirty="0" err="1"/>
              <a:t>볼캐스터</a:t>
            </a:r>
            <a:r>
              <a:rPr lang="en-US" altLang="ko-KR" dirty="0"/>
              <a:t>, </a:t>
            </a:r>
            <a:r>
              <a:rPr lang="ko-KR" altLang="en-US" dirty="0" err="1"/>
              <a:t>서보모터</a:t>
            </a:r>
            <a:r>
              <a:rPr lang="en-US" altLang="ko-KR" dirty="0"/>
              <a:t>, </a:t>
            </a:r>
            <a:r>
              <a:rPr lang="ko-KR" altLang="en-US" dirty="0"/>
              <a:t>초음파센서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1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관제 서버의 주요 페이지 소개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31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기사 </a:t>
            </a:r>
            <a:r>
              <a:rPr lang="en-US" altLang="ko-KR" dirty="0"/>
              <a:t>2</a:t>
            </a:r>
            <a:r>
              <a:rPr lang="ko-KR" altLang="en-US" dirty="0"/>
              <a:t>면을 가져왔습니다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핵심 키워드만 강조 </a:t>
            </a:r>
            <a:r>
              <a:rPr lang="en-US" altLang="ko-KR" dirty="0"/>
              <a:t>-&gt;</a:t>
            </a:r>
            <a:r>
              <a:rPr lang="ko-KR" altLang="en-US" dirty="0"/>
              <a:t> 읽기</a:t>
            </a:r>
            <a:endParaRPr lang="en-US" altLang="ko-KR" dirty="0"/>
          </a:p>
          <a:p>
            <a:r>
              <a:rPr lang="ko-KR" altLang="en-US" dirty="0"/>
              <a:t>이렇듯 재난이 발생한 현장에서 안전한 대응을 위한 로봇의 필요성을 말하고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21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많은 형태의 재난 대응 로봇이 있지만</a:t>
            </a:r>
            <a:r>
              <a:rPr lang="en-US" altLang="ko-KR" dirty="0"/>
              <a:t>, </a:t>
            </a:r>
            <a:r>
              <a:rPr lang="ko-KR" altLang="en-US" dirty="0"/>
              <a:t>큰 부류의 </a:t>
            </a:r>
            <a:r>
              <a:rPr lang="en-US" altLang="ko-KR" dirty="0"/>
              <a:t>3</a:t>
            </a:r>
            <a:r>
              <a:rPr lang="ko-KR" altLang="en-US" dirty="0"/>
              <a:t>가지 로봇 가져옴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재난 대응 로봇이 실제 현장에 투입되기 어려운 이유 </a:t>
            </a:r>
            <a:r>
              <a:rPr lang="en-US" altLang="ko-KR" dirty="0"/>
              <a:t>-&gt; </a:t>
            </a:r>
            <a:r>
              <a:rPr lang="ko-KR" altLang="en-US" dirty="0" err="1"/>
              <a:t>해결해야할</a:t>
            </a:r>
            <a:r>
              <a:rPr lang="ko-KR" altLang="en-US" dirty="0"/>
              <a:t> 단점이 많다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재난 현장은 장애물이 많은데 방향 제어가 어려움 </a:t>
            </a:r>
            <a:r>
              <a:rPr lang="en-US" altLang="ko-KR" dirty="0"/>
              <a:t>-&gt; </a:t>
            </a:r>
            <a:r>
              <a:rPr lang="ko-KR" altLang="en-US" dirty="0"/>
              <a:t>탐사에 치명적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보행의 안정성</a:t>
            </a:r>
            <a:r>
              <a:rPr lang="en-US" altLang="ko-KR" dirty="0"/>
              <a:t>, </a:t>
            </a:r>
            <a:r>
              <a:rPr lang="ko-KR" altLang="en-US" dirty="0"/>
              <a:t>무게 중심 제어 어려움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4</a:t>
            </a:r>
            <a:r>
              <a:rPr lang="ko-KR" altLang="en-US" dirty="0" err="1"/>
              <a:t>족보행</a:t>
            </a:r>
            <a:r>
              <a:rPr lang="ko-KR" altLang="en-US" dirty="0"/>
              <a:t> 보다도 균형잡기 어려움</a:t>
            </a:r>
            <a:r>
              <a:rPr lang="en-US" altLang="ko-KR" dirty="0"/>
              <a:t>. </a:t>
            </a:r>
            <a:r>
              <a:rPr lang="ko-KR" altLang="en-US" dirty="0"/>
              <a:t>매끈한 지면이 아닌 현장에서 불리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이때 저희는 생각했습니다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985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캥거루 로봇을 떠올렸다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군용차에 사용되는 </a:t>
            </a:r>
            <a:r>
              <a:rPr lang="ko-KR" altLang="en-US" dirty="0" err="1"/>
              <a:t>캐터필러</a:t>
            </a:r>
            <a:r>
              <a:rPr lang="ko-KR" altLang="en-US" dirty="0"/>
              <a:t> 바퀴가 무게 분산</a:t>
            </a:r>
            <a:r>
              <a:rPr lang="en-US" altLang="ko-KR" dirty="0"/>
              <a:t>, </a:t>
            </a:r>
            <a:r>
              <a:rPr lang="ko-KR" altLang="en-US" dirty="0"/>
              <a:t>험지 극복에 유리함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관절형 로봇은 로봇의 높이보다 높은 장애물도 넘을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탐사에 제약이 </a:t>
            </a:r>
            <a:r>
              <a:rPr lang="ko-KR" altLang="en-US" dirty="0" err="1"/>
              <a:t>없을거라</a:t>
            </a:r>
            <a:r>
              <a:rPr lang="ko-KR" altLang="en-US" dirty="0"/>
              <a:t> 생각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93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추가적으로 얻고 싶은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로봇 대신 투입으로 추가 인명피해 최소화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탐사에 제약을 줄여 탐사 범위 확대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종합적으로 관리</a:t>
            </a:r>
            <a:r>
              <a:rPr lang="en-US" altLang="ko-KR" dirty="0"/>
              <a:t>, </a:t>
            </a:r>
            <a:r>
              <a:rPr lang="ko-KR" altLang="en-US" dirty="0"/>
              <a:t>제어하는 서버를 반응형 웹으로 제작하여 업무 편리화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392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현장에 로봇을 투입시키는 구조대원의 관점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재난 현장을 관리</a:t>
            </a:r>
            <a:r>
              <a:rPr lang="en-US" altLang="ko-KR" dirty="0"/>
              <a:t>, </a:t>
            </a:r>
            <a:r>
              <a:rPr lang="ko-KR" altLang="en-US" dirty="0"/>
              <a:t>감독하는 관리자의 관점</a:t>
            </a:r>
            <a:endParaRPr lang="en-US" altLang="ko-KR" dirty="0"/>
          </a:p>
          <a:p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구조대원의 접근이 제한되는 지점부터 모체 로봇이 현장에 투입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모체 로봇이 객체탐지</a:t>
            </a:r>
            <a:r>
              <a:rPr lang="en-US" altLang="ko-KR" dirty="0"/>
              <a:t>, </a:t>
            </a:r>
            <a:r>
              <a:rPr lang="ko-KR" altLang="en-US" dirty="0"/>
              <a:t>데이터 수집 등 탐사를 수행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탐사를 지속하다 협소지역 등 탐사가 불가한 경우 소형 로봇을 하차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소형 로봇도 마찬가지로 같은 기능을 가짐</a:t>
            </a:r>
            <a:r>
              <a:rPr lang="en-US" altLang="ko-KR" dirty="0"/>
              <a:t>, </a:t>
            </a:r>
            <a:r>
              <a:rPr lang="ko-KR" altLang="en-US" dirty="0"/>
              <a:t>배터리 부족 또는 탐사가 완료된다고 판단되면 모체 로봇으로 복귀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관리자가 관제 서버에 로그인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가지 종류의 데이터에 접근 가능</a:t>
            </a:r>
            <a:endParaRPr lang="en-US" altLang="ko-KR" dirty="0"/>
          </a:p>
          <a:p>
            <a:pPr marL="685800" lvl="1" indent="-228600">
              <a:buAutoNum type="arabicPeriod"/>
            </a:pPr>
            <a:r>
              <a:rPr lang="ko-KR" altLang="en-US" dirty="0"/>
              <a:t>실시간 데이터 </a:t>
            </a:r>
            <a:r>
              <a:rPr lang="en-US" altLang="ko-KR" dirty="0"/>
              <a:t>– </a:t>
            </a:r>
            <a:r>
              <a:rPr lang="ko-KR" altLang="en-US" dirty="0"/>
              <a:t>실시간 </a:t>
            </a:r>
            <a:r>
              <a:rPr lang="ko-KR" altLang="en-US" dirty="0" err="1"/>
              <a:t>스트리밍되는</a:t>
            </a:r>
            <a:r>
              <a:rPr lang="ko-KR" altLang="en-US" dirty="0"/>
              <a:t> 현장 상황</a:t>
            </a:r>
            <a:r>
              <a:rPr lang="en-US" altLang="ko-KR" dirty="0"/>
              <a:t>, </a:t>
            </a:r>
            <a:r>
              <a:rPr lang="ko-KR" altLang="en-US" dirty="0"/>
              <a:t>소형 로봇의 원격 제어를 위한 신호를 주고받음</a:t>
            </a:r>
            <a:r>
              <a:rPr lang="en-US" altLang="ko-KR" dirty="0"/>
              <a:t>.</a:t>
            </a:r>
          </a:p>
          <a:p>
            <a:pPr marL="685800" lvl="1" indent="-228600">
              <a:buAutoNum type="arabicPeriod"/>
            </a:pPr>
            <a:r>
              <a:rPr lang="ko-KR" altLang="en-US" dirty="0"/>
              <a:t>저장된 데이터</a:t>
            </a:r>
            <a:r>
              <a:rPr lang="en-US" altLang="ko-KR" dirty="0"/>
              <a:t> – </a:t>
            </a:r>
            <a:r>
              <a:rPr lang="ko-KR" altLang="en-US" dirty="0"/>
              <a:t>로봇의 수집 데이터 확인</a:t>
            </a:r>
            <a:r>
              <a:rPr lang="en-US" altLang="ko-KR" dirty="0"/>
              <a:t>, </a:t>
            </a:r>
            <a:r>
              <a:rPr lang="ko-KR" altLang="en-US" dirty="0"/>
              <a:t>스트리밍 영상이 녹화되어 차후 영상 확인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47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관제 서버의 데이터 흐름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관리자가 서버에 접근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만약 데이터가 필요한 요청인 경우</a:t>
            </a:r>
            <a:r>
              <a:rPr lang="en-US" altLang="ko-KR" dirty="0"/>
              <a:t>, </a:t>
            </a:r>
            <a:r>
              <a:rPr lang="ko-KR" altLang="en-US" dirty="0"/>
              <a:t>백 서버에 들어있는 데이터를 수신함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재난 발생 지역의 기본 정보를 보여주는 추가 서비스로 지도</a:t>
            </a:r>
            <a:r>
              <a:rPr lang="en-US" altLang="ko-KR" dirty="0"/>
              <a:t>, </a:t>
            </a:r>
            <a:r>
              <a:rPr lang="ko-KR" altLang="en-US" dirty="0"/>
              <a:t>날씨를 확인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로봇 카메라로 촬영된 영상은 바로 스트리밍</a:t>
            </a:r>
            <a:r>
              <a:rPr lang="en-US" altLang="ko-KR" dirty="0"/>
              <a:t>, </a:t>
            </a:r>
            <a:r>
              <a:rPr lang="ko-KR" altLang="en-US" dirty="0"/>
              <a:t>녹화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81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간략한 흐름에 대해 설명을 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지금부터는 각 작품에 들어있는 기능에 대해 설명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388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로봇 간 공통적인 기능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좌측 그림은 실제 로봇이 주행할 때의 사진</a:t>
            </a:r>
            <a:r>
              <a:rPr lang="en-US" altLang="ko-KR" dirty="0"/>
              <a:t>, </a:t>
            </a:r>
            <a:r>
              <a:rPr lang="ko-KR" altLang="en-US" dirty="0"/>
              <a:t>우측 그림은 관제 서버에서 실시간으로 보여지는 실시간 스트리밍 페이지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LiDAR </a:t>
            </a:r>
            <a:r>
              <a:rPr lang="ko-KR" altLang="en-US" dirty="0"/>
              <a:t>센서로 탐지한 장애물을 인식 </a:t>
            </a:r>
            <a:r>
              <a:rPr lang="en-US" altLang="ko-KR" dirty="0"/>
              <a:t>-&gt;</a:t>
            </a:r>
            <a:r>
              <a:rPr lang="ko-KR" altLang="en-US" dirty="0"/>
              <a:t> 맵핑 </a:t>
            </a:r>
            <a:r>
              <a:rPr lang="en-US" altLang="ko-KR" dirty="0"/>
              <a:t>-&gt; </a:t>
            </a:r>
            <a:r>
              <a:rPr lang="ko-KR" altLang="en-US" dirty="0"/>
              <a:t>맵핑 지도로 네비게이션 </a:t>
            </a:r>
            <a:r>
              <a:rPr lang="en-US" altLang="ko-KR" dirty="0"/>
              <a:t>-&gt; </a:t>
            </a:r>
            <a:r>
              <a:rPr lang="ko-KR" altLang="en-US" dirty="0"/>
              <a:t>자율주행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 err="1"/>
              <a:t>가벽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형남공학관 강의실에서 실험한 사진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FFD2A-07F6-4F4D-8BF5-A3815EF2AA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16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5356" y="3055049"/>
            <a:ext cx="15137289" cy="280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여러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</a:t>
            </a: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대의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</a:t>
            </a: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소형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</a:t>
            </a: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로봇을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</a:t>
            </a: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탑재한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</a:t>
            </a:r>
          </a:p>
          <a:p>
            <a:pPr marL="0" lvl="0" indent="0" algn="ctr">
              <a:lnSpc>
                <a:spcPts val="11040"/>
              </a:lnSpc>
            </a:pP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캥거루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</a:t>
            </a: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로봇</a:t>
            </a:r>
            <a:endParaRPr lang="en-US" sz="9200" spc="-92" dirty="0">
              <a:solidFill>
                <a:srgbClr val="456874"/>
              </a:solidFill>
              <a:ea typeface="210 콤퓨타세탁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547906" y="6600825"/>
            <a:ext cx="671139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56874"/>
                </a:solidFill>
                <a:latin typeface="210 콤퓨타세탁"/>
                <a:ea typeface="210 콤퓨타세탁"/>
              </a:rPr>
              <a:t>숭실대학교 전자정보공학부 IT융합전공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56874"/>
                </a:solidFill>
                <a:latin typeface="210 콤퓨타세탁"/>
                <a:ea typeface="210 콤퓨타세탁"/>
              </a:rPr>
              <a:t>박상은(20211522)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56874"/>
                </a:solidFill>
                <a:latin typeface="210 콤퓨타세탁"/>
                <a:ea typeface="210 콤퓨타세탁"/>
              </a:rPr>
              <a:t>이건아(20201599)</a:t>
            </a: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456874"/>
                </a:solidFill>
                <a:latin typeface="210 콤퓨타세탁"/>
                <a:ea typeface="210 콤퓨타세탁"/>
              </a:rPr>
              <a:t>조민규(20201611)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456874"/>
              </a:solidFill>
              <a:latin typeface="210 콤퓨타세탁"/>
              <a:ea typeface="210 콤퓨타세탁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5"/>
    </mc:Choice>
    <mc:Fallback xmlns="">
      <p:transition spd="slow" advTm="1156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5356" y="4443412"/>
            <a:ext cx="15137289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en-US" sz="9200" spc="-92">
                <a:solidFill>
                  <a:srgbClr val="456874"/>
                </a:solidFill>
                <a:ea typeface="210 콤퓨타세탁"/>
              </a:rPr>
              <a:t>작품 별 기능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7"/>
    </mc:Choice>
    <mc:Fallback xmlns="">
      <p:transition spd="slow" advTm="446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58638" y="2173474"/>
            <a:ext cx="6171643" cy="3364661"/>
          </a:xfrm>
          <a:custGeom>
            <a:avLst/>
            <a:gdLst/>
            <a:ahLst/>
            <a:cxnLst/>
            <a:rect l="l" t="t" r="r" b="b"/>
            <a:pathLst>
              <a:path w="6171643" h="3364661">
                <a:moveTo>
                  <a:pt x="0" y="0"/>
                </a:moveTo>
                <a:lnTo>
                  <a:pt x="6171644" y="0"/>
                </a:lnTo>
                <a:lnTo>
                  <a:pt x="6171644" y="3364661"/>
                </a:lnTo>
                <a:lnTo>
                  <a:pt x="0" y="336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74981" y="2173474"/>
            <a:ext cx="5964150" cy="3364661"/>
          </a:xfrm>
          <a:custGeom>
            <a:avLst/>
            <a:gdLst/>
            <a:ahLst/>
            <a:cxnLst/>
            <a:rect l="l" t="t" r="r" b="b"/>
            <a:pathLst>
              <a:path w="5964150" h="3364661">
                <a:moveTo>
                  <a:pt x="0" y="0"/>
                </a:moveTo>
                <a:lnTo>
                  <a:pt x="5964150" y="0"/>
                </a:lnTo>
                <a:lnTo>
                  <a:pt x="5964150" y="3364661"/>
                </a:lnTo>
                <a:lnTo>
                  <a:pt x="0" y="33646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58638" y="6435201"/>
            <a:ext cx="6171643" cy="3608669"/>
          </a:xfrm>
          <a:custGeom>
            <a:avLst/>
            <a:gdLst/>
            <a:ahLst/>
            <a:cxnLst/>
            <a:rect l="l" t="t" r="r" b="b"/>
            <a:pathLst>
              <a:path w="6171643" h="3608669">
                <a:moveTo>
                  <a:pt x="0" y="0"/>
                </a:moveTo>
                <a:lnTo>
                  <a:pt x="6171644" y="0"/>
                </a:lnTo>
                <a:lnTo>
                  <a:pt x="6171644" y="3608668"/>
                </a:lnTo>
                <a:lnTo>
                  <a:pt x="0" y="3608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74981" y="6435201"/>
            <a:ext cx="5746207" cy="3608669"/>
          </a:xfrm>
          <a:custGeom>
            <a:avLst/>
            <a:gdLst/>
            <a:ahLst/>
            <a:cxnLst/>
            <a:rect l="l" t="t" r="r" b="b"/>
            <a:pathLst>
              <a:path w="5746207" h="3608669">
                <a:moveTo>
                  <a:pt x="0" y="0"/>
                </a:moveTo>
                <a:lnTo>
                  <a:pt x="5746208" y="0"/>
                </a:lnTo>
                <a:lnTo>
                  <a:pt x="5746208" y="3608668"/>
                </a:lnTo>
                <a:lnTo>
                  <a:pt x="0" y="36086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008154" y="1528257"/>
            <a:ext cx="10271692" cy="5097004"/>
            <a:chOff x="0" y="0"/>
            <a:chExt cx="13695589" cy="6796005"/>
          </a:xfrm>
        </p:grpSpPr>
        <p:sp>
          <p:nvSpPr>
            <p:cNvPr id="8" name="TextBox 8"/>
            <p:cNvSpPr txBox="1"/>
            <p:nvPr/>
          </p:nvSpPr>
          <p:spPr>
            <a:xfrm>
              <a:off x="0" y="28575"/>
              <a:ext cx="13695589" cy="1194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3200" spc="-32">
                  <a:solidFill>
                    <a:srgbClr val="456874"/>
                  </a:solidFill>
                  <a:latin typeface="210 콤퓨타세탁"/>
                  <a:ea typeface="210 콤퓨타세탁"/>
                </a:rPr>
                <a:t>[라즈베리파이 적외선 카메라 센서를 이용한 실시간 스트리밍] </a:t>
              </a:r>
            </a:p>
            <a:p>
              <a:pPr marL="0" lvl="0" indent="0" algn="ctr">
                <a:lnSpc>
                  <a:spcPts val="3520"/>
                </a:lnSpc>
              </a:pPr>
              <a:endParaRPr lang="en-US" sz="3200" spc="-32">
                <a:solidFill>
                  <a:srgbClr val="456874"/>
                </a:solidFill>
                <a:latin typeface="210 콤퓨타세탁"/>
                <a:ea typeface="210 콤퓨타세탁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05586" y="5601994"/>
              <a:ext cx="12084418" cy="1194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3200" spc="-32">
                  <a:solidFill>
                    <a:srgbClr val="456874"/>
                  </a:solidFill>
                  <a:latin typeface="210 콤퓨타세탁"/>
                  <a:ea typeface="210 콤퓨타세탁"/>
                </a:rPr>
                <a:t>[LiDAR 센서와 SLAM 알고리즘을 이용한 자율주행] </a:t>
              </a:r>
            </a:p>
            <a:p>
              <a:pPr marL="0" lvl="0" indent="0" algn="ctr">
                <a:lnSpc>
                  <a:spcPts val="3520"/>
                </a:lnSpc>
              </a:pPr>
              <a:endParaRPr lang="en-US" sz="3200" spc="-32">
                <a:solidFill>
                  <a:srgbClr val="456874"/>
                </a:solidFill>
                <a:latin typeface="210 콤퓨타세탁"/>
                <a:ea typeface="210 콤퓨타세탁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11" name="Freeform 11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latin typeface="210 콤퓨타세탁"/>
                  <a:ea typeface="210 콤퓨타세탁"/>
                </a:rPr>
                <a:t>작품 별 기능 설명 - 공통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10"/>
    </mc:Choice>
    <mc:Fallback xmlns="">
      <p:transition spd="slow" advTm="9821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10807" y="2181913"/>
            <a:ext cx="5056830" cy="3364661"/>
          </a:xfrm>
          <a:custGeom>
            <a:avLst/>
            <a:gdLst/>
            <a:ahLst/>
            <a:cxnLst/>
            <a:rect l="l" t="t" r="r" b="b"/>
            <a:pathLst>
              <a:path w="5056830" h="3364661">
                <a:moveTo>
                  <a:pt x="0" y="0"/>
                </a:moveTo>
                <a:lnTo>
                  <a:pt x="5056830" y="0"/>
                </a:lnTo>
                <a:lnTo>
                  <a:pt x="5056830" y="3364661"/>
                </a:lnTo>
                <a:lnTo>
                  <a:pt x="0" y="3364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574606" y="2181913"/>
            <a:ext cx="6377464" cy="3381539"/>
          </a:xfrm>
          <a:custGeom>
            <a:avLst/>
            <a:gdLst/>
            <a:ahLst/>
            <a:cxnLst/>
            <a:rect l="l" t="t" r="r" b="b"/>
            <a:pathLst>
              <a:path w="6377464" h="3381539">
                <a:moveTo>
                  <a:pt x="0" y="0"/>
                </a:moveTo>
                <a:lnTo>
                  <a:pt x="6377463" y="0"/>
                </a:lnTo>
                <a:lnTo>
                  <a:pt x="6377463" y="3381539"/>
                </a:lnTo>
                <a:lnTo>
                  <a:pt x="0" y="3381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75550" y="6363928"/>
            <a:ext cx="3692087" cy="3479898"/>
          </a:xfrm>
          <a:custGeom>
            <a:avLst/>
            <a:gdLst/>
            <a:ahLst/>
            <a:cxnLst/>
            <a:rect l="l" t="t" r="r" b="b"/>
            <a:pathLst>
              <a:path w="3692087" h="3479898">
                <a:moveTo>
                  <a:pt x="0" y="0"/>
                </a:moveTo>
                <a:lnTo>
                  <a:pt x="3692087" y="0"/>
                </a:lnTo>
                <a:lnTo>
                  <a:pt x="3692087" y="3479898"/>
                </a:lnTo>
                <a:lnTo>
                  <a:pt x="0" y="3479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74606" y="6363928"/>
            <a:ext cx="6185306" cy="3479898"/>
          </a:xfrm>
          <a:custGeom>
            <a:avLst/>
            <a:gdLst/>
            <a:ahLst/>
            <a:cxnLst/>
            <a:rect l="l" t="t" r="r" b="b"/>
            <a:pathLst>
              <a:path w="6185306" h="3479898">
                <a:moveTo>
                  <a:pt x="0" y="0"/>
                </a:moveTo>
                <a:lnTo>
                  <a:pt x="6185306" y="0"/>
                </a:lnTo>
                <a:lnTo>
                  <a:pt x="6185306" y="3479898"/>
                </a:lnTo>
                <a:lnTo>
                  <a:pt x="0" y="3479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8" name="Freeform 8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latin typeface="210 콤퓨타세탁"/>
                  <a:ea typeface="210 콤퓨타세탁"/>
                </a:rPr>
                <a:t>작품 별 기능 설명 - 공통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08154" y="1529560"/>
            <a:ext cx="10271692" cy="5097004"/>
            <a:chOff x="0" y="0"/>
            <a:chExt cx="13695589" cy="679600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28575"/>
              <a:ext cx="13695589" cy="1194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3200" spc="-32">
                  <a:solidFill>
                    <a:srgbClr val="456874"/>
                  </a:solidFill>
                  <a:latin typeface="210 콤퓨타세탁"/>
                  <a:ea typeface="210 콤퓨타세탁"/>
                </a:rPr>
                <a:t>[YOLO 알고리즘을 활용한 구조대상자 객체 탐지] </a:t>
              </a:r>
            </a:p>
            <a:p>
              <a:pPr marL="0" lvl="0" indent="0" algn="ctr">
                <a:lnSpc>
                  <a:spcPts val="3520"/>
                </a:lnSpc>
              </a:pPr>
              <a:endParaRPr lang="en-US" sz="3200" spc="-32">
                <a:solidFill>
                  <a:srgbClr val="456874"/>
                </a:solidFill>
                <a:latin typeface="210 콤퓨타세탁"/>
                <a:ea typeface="210 콤퓨타세탁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05586" y="5601994"/>
              <a:ext cx="12084418" cy="11940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20"/>
                </a:lnSpc>
              </a:pPr>
              <a:r>
                <a:rPr lang="en-US" sz="3200" spc="-32">
                  <a:solidFill>
                    <a:srgbClr val="456874"/>
                  </a:solidFill>
                  <a:latin typeface="210 콤퓨타세탁"/>
                  <a:ea typeface="210 콤퓨타세탁"/>
                </a:rPr>
                <a:t>[MQTT 통신을 이용한 온습도 데이터 전송] </a:t>
              </a:r>
            </a:p>
            <a:p>
              <a:pPr marL="0" lvl="0" indent="0" algn="ctr">
                <a:lnSpc>
                  <a:spcPts val="3520"/>
                </a:lnSpc>
              </a:pPr>
              <a:endParaRPr lang="en-US" sz="3200" spc="-32">
                <a:solidFill>
                  <a:srgbClr val="456874"/>
                </a:solidFill>
                <a:latin typeface="210 콤퓨타세탁"/>
                <a:ea typeface="210 콤퓨타세탁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22"/>
    </mc:Choice>
    <mc:Fallback xmlns="">
      <p:transition spd="slow" advTm="4772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5356" y="4443412"/>
            <a:ext cx="15137289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ko-KR" altLang="en-US" sz="9200" spc="-92" dirty="0">
                <a:solidFill>
                  <a:srgbClr val="456874"/>
                </a:solidFill>
                <a:ea typeface="210 콤퓨타세탁"/>
              </a:rPr>
              <a:t>모체 로봇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</a:t>
            </a: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기능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설</a:t>
            </a:r>
            <a:r>
              <a:rPr lang="ko-KR" altLang="en-US" sz="9200" spc="-92" dirty="0">
                <a:solidFill>
                  <a:srgbClr val="456874"/>
                </a:solidFill>
                <a:ea typeface="210 콤퓨타세탁"/>
              </a:rPr>
              <a:t>명</a:t>
            </a:r>
            <a:endParaRPr lang="en-US" sz="9200" spc="-92" dirty="0">
              <a:solidFill>
                <a:srgbClr val="456874"/>
              </a:solidFill>
              <a:ea typeface="210 콤퓨타세탁"/>
            </a:endParaRPr>
          </a:p>
        </p:txBody>
      </p:sp>
    </p:spTree>
    <p:extLst>
      <p:ext uri="{BB962C8B-B14F-4D97-AF65-F5344CB8AC3E}">
        <p14:creationId xmlns:p14="http://schemas.microsoft.com/office/powerpoint/2010/main" val="32946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7"/>
    </mc:Choice>
    <mc:Fallback xmlns="">
      <p:transition spd="slow" advTm="416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96611" y="2183706"/>
            <a:ext cx="13894777" cy="7816857"/>
          </a:xfrm>
          <a:custGeom>
            <a:avLst/>
            <a:gdLst/>
            <a:ahLst/>
            <a:cxnLst/>
            <a:rect l="l" t="t" r="r" b="b"/>
            <a:pathLst>
              <a:path w="13894777" h="7816857">
                <a:moveTo>
                  <a:pt x="0" y="0"/>
                </a:moveTo>
                <a:lnTo>
                  <a:pt x="13894778" y="0"/>
                </a:lnTo>
                <a:lnTo>
                  <a:pt x="13894778" y="7816857"/>
                </a:lnTo>
                <a:lnTo>
                  <a:pt x="0" y="7816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41385" y="1611265"/>
            <a:ext cx="5605231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spc="-32">
                <a:solidFill>
                  <a:srgbClr val="456874"/>
                </a:solidFill>
                <a:latin typeface="210 콤퓨타세탁"/>
                <a:ea typeface="210 콤퓨타세탁"/>
              </a:rPr>
              <a:t>[모체 로봇 하드웨어/센서 구성도] </a:t>
            </a:r>
          </a:p>
          <a:p>
            <a:pPr marL="0" lvl="0" indent="0">
              <a:lnSpc>
                <a:spcPts val="3520"/>
              </a:lnSpc>
            </a:pPr>
            <a:endParaRPr lang="en-US" sz="3200" spc="-32">
              <a:solidFill>
                <a:srgbClr val="456874"/>
              </a:solidFill>
              <a:latin typeface="210 콤퓨타세탁"/>
              <a:ea typeface="210 콤퓨타세탁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6" name="Freeform 6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latin typeface="210 콤퓨타세탁"/>
                  <a:ea typeface="210 콤퓨타세탁"/>
                </a:rPr>
                <a:t>작품 별 기능 설명 - 모체 로봇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94"/>
    </mc:Choice>
    <mc:Fallback xmlns="">
      <p:transition spd="slow" advTm="4369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32766" y="6425565"/>
            <a:ext cx="3913564" cy="3300087"/>
          </a:xfrm>
          <a:custGeom>
            <a:avLst/>
            <a:gdLst/>
            <a:ahLst/>
            <a:cxnLst/>
            <a:rect l="l" t="t" r="r" b="b"/>
            <a:pathLst>
              <a:path w="3913564" h="3300087">
                <a:moveTo>
                  <a:pt x="0" y="0"/>
                </a:moveTo>
                <a:lnTo>
                  <a:pt x="3913565" y="0"/>
                </a:lnTo>
                <a:lnTo>
                  <a:pt x="3913565" y="3300086"/>
                </a:lnTo>
                <a:lnTo>
                  <a:pt x="0" y="33000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5400" y="1906743"/>
            <a:ext cx="5183185" cy="3662975"/>
            <a:chOff x="0" y="0"/>
            <a:chExt cx="6910913" cy="48839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78648" cy="4883966"/>
            </a:xfrm>
            <a:custGeom>
              <a:avLst/>
              <a:gdLst/>
              <a:ahLst/>
              <a:cxnLst/>
              <a:rect l="l" t="t" r="r" b="b"/>
              <a:pathLst>
                <a:path w="5978648" h="4883966">
                  <a:moveTo>
                    <a:pt x="0" y="0"/>
                  </a:moveTo>
                  <a:lnTo>
                    <a:pt x="5978648" y="0"/>
                  </a:lnTo>
                  <a:lnTo>
                    <a:pt x="5978648" y="4883966"/>
                  </a:lnTo>
                  <a:lnTo>
                    <a:pt x="0" y="4883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5046383" y="1730414"/>
              <a:ext cx="1864530" cy="1669405"/>
            </a:xfrm>
            <a:custGeom>
              <a:avLst/>
              <a:gdLst/>
              <a:ahLst/>
              <a:cxnLst/>
              <a:rect l="l" t="t" r="r" b="b"/>
              <a:pathLst>
                <a:path w="1864530" h="1669405">
                  <a:moveTo>
                    <a:pt x="0" y="0"/>
                  </a:moveTo>
                  <a:lnTo>
                    <a:pt x="1864530" y="0"/>
                  </a:lnTo>
                  <a:lnTo>
                    <a:pt x="1864530" y="1669405"/>
                  </a:lnTo>
                  <a:lnTo>
                    <a:pt x="0" y="1669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6673590" y="3137878"/>
            <a:ext cx="287274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456874"/>
                </a:solidFill>
                <a:ea typeface="210 콤퓨타세탁"/>
              </a:rPr>
              <a:t>소형 로봇 컨테이너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510500" y="1906743"/>
            <a:ext cx="4887504" cy="3655785"/>
            <a:chOff x="0" y="0"/>
            <a:chExt cx="6516672" cy="48743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18086" cy="4874380"/>
            </a:xfrm>
            <a:custGeom>
              <a:avLst/>
              <a:gdLst/>
              <a:ahLst/>
              <a:cxnLst/>
              <a:rect l="l" t="t" r="r" b="b"/>
              <a:pathLst>
                <a:path w="5218086" h="4874380">
                  <a:moveTo>
                    <a:pt x="0" y="0"/>
                  </a:moveTo>
                  <a:lnTo>
                    <a:pt x="5218086" y="0"/>
                  </a:lnTo>
                  <a:lnTo>
                    <a:pt x="5218086" y="4874380"/>
                  </a:lnTo>
                  <a:lnTo>
                    <a:pt x="0" y="4874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rot="903763">
              <a:off x="4134415" y="1369751"/>
              <a:ext cx="2167341" cy="1940526"/>
            </a:xfrm>
            <a:custGeom>
              <a:avLst/>
              <a:gdLst/>
              <a:ahLst/>
              <a:cxnLst/>
              <a:rect l="l" t="t" r="r" b="b"/>
              <a:pathLst>
                <a:path w="2167341" h="1940526">
                  <a:moveTo>
                    <a:pt x="0" y="0"/>
                  </a:moveTo>
                  <a:lnTo>
                    <a:pt x="2167342" y="0"/>
                  </a:lnTo>
                  <a:lnTo>
                    <a:pt x="2167342" y="1940526"/>
                  </a:lnTo>
                  <a:lnTo>
                    <a:pt x="0" y="1940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5281799" y="3137878"/>
            <a:ext cx="160401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456874"/>
                </a:solidFill>
                <a:ea typeface="210 콤퓨타세탁"/>
              </a:rPr>
              <a:t>개폐 장치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72620" y="7780333"/>
            <a:ext cx="18669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-60" dirty="0" err="1">
                <a:solidFill>
                  <a:srgbClr val="456874"/>
                </a:solidFill>
                <a:ea typeface="210 콤퓨타세탁"/>
              </a:rPr>
              <a:t>개폐</a:t>
            </a:r>
            <a:r>
              <a:rPr lang="en-US" sz="3000" spc="-60" dirty="0">
                <a:solidFill>
                  <a:srgbClr val="456874"/>
                </a:solidFill>
                <a:ea typeface="210 콤퓨타세탁"/>
              </a:rPr>
              <a:t> 후 </a:t>
            </a:r>
            <a:r>
              <a:rPr lang="en-US" sz="3000" spc="-60" dirty="0" err="1">
                <a:solidFill>
                  <a:srgbClr val="456874"/>
                </a:solidFill>
                <a:ea typeface="210 콤퓨타세탁"/>
              </a:rPr>
              <a:t>모습</a:t>
            </a:r>
            <a:endParaRPr lang="en-US" sz="3000" spc="-60" dirty="0">
              <a:solidFill>
                <a:srgbClr val="456874"/>
              </a:solidFill>
              <a:ea typeface="210 콤퓨타세탁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16" name="Freeform 16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latin typeface="210 콤퓨타세탁"/>
                  <a:ea typeface="210 콤퓨타세탁"/>
                </a:rPr>
                <a:t>작품 별 기능 설명 - 모체 로봇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50"/>
    </mc:Choice>
    <mc:Fallback xmlns="">
      <p:transition spd="slow" advTm="4615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5356" y="4443412"/>
            <a:ext cx="15137289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ko-KR" altLang="en-US" sz="9200" spc="-92" dirty="0">
                <a:solidFill>
                  <a:srgbClr val="456874"/>
                </a:solidFill>
                <a:ea typeface="210 콤퓨타세탁"/>
              </a:rPr>
              <a:t>소형 로봇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</a:t>
            </a: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기능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설</a:t>
            </a:r>
            <a:r>
              <a:rPr lang="ko-KR" altLang="en-US" sz="9200" spc="-92" dirty="0">
                <a:solidFill>
                  <a:srgbClr val="456874"/>
                </a:solidFill>
                <a:ea typeface="210 콤퓨타세탁"/>
              </a:rPr>
              <a:t>명</a:t>
            </a:r>
            <a:endParaRPr lang="en-US" sz="9200" spc="-92" dirty="0">
              <a:solidFill>
                <a:srgbClr val="456874"/>
              </a:solidFill>
              <a:ea typeface="210 콤퓨타세탁"/>
            </a:endParaRPr>
          </a:p>
        </p:txBody>
      </p:sp>
    </p:spTree>
    <p:extLst>
      <p:ext uri="{BB962C8B-B14F-4D97-AF65-F5344CB8AC3E}">
        <p14:creationId xmlns:p14="http://schemas.microsoft.com/office/powerpoint/2010/main" val="40832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2"/>
    </mc:Choice>
    <mc:Fallback xmlns="">
      <p:transition spd="slow" advTm="359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64366" y="2183706"/>
            <a:ext cx="14759269" cy="7774972"/>
          </a:xfrm>
          <a:custGeom>
            <a:avLst/>
            <a:gdLst/>
            <a:ahLst/>
            <a:cxnLst/>
            <a:rect l="l" t="t" r="r" b="b"/>
            <a:pathLst>
              <a:path w="14759269" h="7774972">
                <a:moveTo>
                  <a:pt x="0" y="0"/>
                </a:moveTo>
                <a:lnTo>
                  <a:pt x="14759268" y="0"/>
                </a:lnTo>
                <a:lnTo>
                  <a:pt x="14759268" y="7774972"/>
                </a:lnTo>
                <a:lnTo>
                  <a:pt x="0" y="777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41385" y="1611265"/>
            <a:ext cx="5605231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20"/>
              </a:lnSpc>
            </a:pPr>
            <a:r>
              <a:rPr lang="en-US" sz="3200" spc="-32">
                <a:solidFill>
                  <a:srgbClr val="456874"/>
                </a:solidFill>
                <a:latin typeface="210 콤퓨타세탁"/>
                <a:ea typeface="210 콤퓨타세탁"/>
              </a:rPr>
              <a:t>[소형 로봇 하드웨어/센서 구성도] </a:t>
            </a:r>
          </a:p>
          <a:p>
            <a:pPr marL="0" lvl="0" indent="0">
              <a:lnSpc>
                <a:spcPts val="3520"/>
              </a:lnSpc>
            </a:pPr>
            <a:endParaRPr lang="en-US" sz="3200" spc="-32">
              <a:solidFill>
                <a:srgbClr val="456874"/>
              </a:solidFill>
              <a:latin typeface="210 콤퓨타세탁"/>
              <a:ea typeface="210 콤퓨타세탁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6" name="Freeform 6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latin typeface="210 콤퓨타세탁"/>
                  <a:ea typeface="210 콤퓨타세탁"/>
                </a:rPr>
                <a:t>작품 별 기능 설명 - 소형 로봇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4"/>
    </mc:Choice>
    <mc:Fallback xmlns="">
      <p:transition spd="slow" advTm="2219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4" name="Freeform 4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latin typeface="210 콤퓨타세탁"/>
                  <a:ea typeface="210 콤퓨타세탁"/>
                </a:rPr>
                <a:t>작품 별 기능 설명 - 소형 로봇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36756" y="6344180"/>
            <a:ext cx="7122544" cy="2939422"/>
            <a:chOff x="0" y="0"/>
            <a:chExt cx="9496726" cy="3919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496726" cy="3087892"/>
            </a:xfrm>
            <a:custGeom>
              <a:avLst/>
              <a:gdLst/>
              <a:ahLst/>
              <a:cxnLst/>
              <a:rect l="l" t="t" r="r" b="b"/>
              <a:pathLst>
                <a:path w="9496726" h="3087892">
                  <a:moveTo>
                    <a:pt x="0" y="0"/>
                  </a:moveTo>
                  <a:lnTo>
                    <a:pt x="9496726" y="0"/>
                  </a:lnTo>
                  <a:lnTo>
                    <a:pt x="9496726" y="3087892"/>
                  </a:lnTo>
                  <a:lnTo>
                    <a:pt x="0" y="3087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1306578" y="3328680"/>
              <a:ext cx="6883570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spc="-30">
                  <a:solidFill>
                    <a:srgbClr val="456874"/>
                  </a:solidFill>
                  <a:ea typeface="210 콤퓨타세탁"/>
                </a:rPr>
                <a:t>소형 로봇 자유물체도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7591" y="6344180"/>
            <a:ext cx="9432185" cy="2939422"/>
            <a:chOff x="0" y="0"/>
            <a:chExt cx="12576247" cy="3919230"/>
          </a:xfrm>
        </p:grpSpPr>
        <p:sp>
          <p:nvSpPr>
            <p:cNvPr id="10" name="Freeform 10"/>
            <p:cNvSpPr/>
            <p:nvPr/>
          </p:nvSpPr>
          <p:spPr>
            <a:xfrm>
              <a:off x="4295125" y="1760675"/>
              <a:ext cx="3985997" cy="1336106"/>
            </a:xfrm>
            <a:custGeom>
              <a:avLst/>
              <a:gdLst/>
              <a:ahLst/>
              <a:cxnLst/>
              <a:rect l="l" t="t" r="r" b="b"/>
              <a:pathLst>
                <a:path w="3985997" h="1336106">
                  <a:moveTo>
                    <a:pt x="0" y="0"/>
                  </a:moveTo>
                  <a:lnTo>
                    <a:pt x="3985997" y="0"/>
                  </a:lnTo>
                  <a:lnTo>
                    <a:pt x="3985997" y="1336106"/>
                  </a:lnTo>
                  <a:lnTo>
                    <a:pt x="0" y="13361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9478" r="-10819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576247" cy="1760675"/>
            </a:xfrm>
            <a:custGeom>
              <a:avLst/>
              <a:gdLst/>
              <a:ahLst/>
              <a:cxnLst/>
              <a:rect l="l" t="t" r="r" b="b"/>
              <a:pathLst>
                <a:path w="12576247" h="1760675">
                  <a:moveTo>
                    <a:pt x="0" y="0"/>
                  </a:moveTo>
                  <a:lnTo>
                    <a:pt x="12576247" y="0"/>
                  </a:lnTo>
                  <a:lnTo>
                    <a:pt x="12576247" y="1760675"/>
                  </a:lnTo>
                  <a:lnTo>
                    <a:pt x="0" y="176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00000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1597693" y="3328680"/>
              <a:ext cx="9380862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spc="-30">
                  <a:solidFill>
                    <a:srgbClr val="456874"/>
                  </a:solidFill>
                  <a:ea typeface="210 콤퓨타세탁"/>
                </a:rPr>
                <a:t>설계식과 관절각 계산식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45545" y="2001965"/>
            <a:ext cx="10196909" cy="3702126"/>
            <a:chOff x="0" y="0"/>
            <a:chExt cx="13595879" cy="49361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595879" cy="3716207"/>
            </a:xfrm>
            <a:custGeom>
              <a:avLst/>
              <a:gdLst/>
              <a:ahLst/>
              <a:cxnLst/>
              <a:rect l="l" t="t" r="r" b="b"/>
              <a:pathLst>
                <a:path w="13595879" h="3716207">
                  <a:moveTo>
                    <a:pt x="0" y="0"/>
                  </a:moveTo>
                  <a:lnTo>
                    <a:pt x="13595879" y="0"/>
                  </a:lnTo>
                  <a:lnTo>
                    <a:pt x="13595879" y="3716207"/>
                  </a:lnTo>
                  <a:lnTo>
                    <a:pt x="0" y="3716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2107509" y="4345618"/>
              <a:ext cx="9380862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spc="-30">
                  <a:solidFill>
                    <a:srgbClr val="456874"/>
                  </a:solidFill>
                  <a:ea typeface="210 콤퓨타세탁"/>
                </a:rPr>
                <a:t>소형 로봇 관절 주행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8"/>
    </mc:Choice>
    <mc:Fallback xmlns="">
      <p:transition spd="slow" advTm="23568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5356" y="4443412"/>
            <a:ext cx="15137289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ko-KR" altLang="en-US" sz="9200" spc="-92" dirty="0">
                <a:solidFill>
                  <a:srgbClr val="456874"/>
                </a:solidFill>
                <a:ea typeface="210 콤퓨타세탁"/>
              </a:rPr>
              <a:t>관제 서버 </a:t>
            </a:r>
            <a:r>
              <a:rPr lang="en-US" sz="9200" spc="-92" dirty="0" err="1">
                <a:solidFill>
                  <a:srgbClr val="456874"/>
                </a:solidFill>
                <a:ea typeface="210 콤퓨타세탁"/>
              </a:rPr>
              <a:t>기능</a:t>
            </a:r>
            <a:r>
              <a:rPr lang="en-US" sz="9200" spc="-92" dirty="0">
                <a:solidFill>
                  <a:srgbClr val="456874"/>
                </a:solidFill>
                <a:ea typeface="210 콤퓨타세탁"/>
              </a:rPr>
              <a:t> 설</a:t>
            </a:r>
            <a:r>
              <a:rPr lang="ko-KR" altLang="en-US" sz="9200" spc="-92" dirty="0">
                <a:solidFill>
                  <a:srgbClr val="456874"/>
                </a:solidFill>
                <a:ea typeface="210 콤퓨타세탁"/>
              </a:rPr>
              <a:t>명</a:t>
            </a:r>
            <a:endParaRPr lang="en-US" sz="9200" spc="-92" dirty="0">
              <a:solidFill>
                <a:srgbClr val="456874"/>
              </a:solidFill>
              <a:ea typeface="210 콤퓨타세탁"/>
            </a:endParaRPr>
          </a:p>
        </p:txBody>
      </p:sp>
    </p:spTree>
    <p:extLst>
      <p:ext uri="{BB962C8B-B14F-4D97-AF65-F5344CB8AC3E}">
        <p14:creationId xmlns:p14="http://schemas.microsoft.com/office/powerpoint/2010/main" val="350632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7"/>
    </mc:Choice>
    <mc:Fallback xmlns="">
      <p:transition spd="slow" advTm="501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800964" y="1578097"/>
            <a:ext cx="9525" cy="7130806"/>
          </a:xfrm>
          <a:prstGeom prst="rect">
            <a:avLst/>
          </a:prstGeom>
          <a:solidFill>
            <a:srgbClr val="A0C6D4"/>
          </a:solidFill>
          <a:ln w="28575">
            <a:solidFill>
              <a:srgbClr val="456874"/>
            </a:solidFill>
          </a:ln>
        </p:spPr>
      </p:sp>
      <p:grpSp>
        <p:nvGrpSpPr>
          <p:cNvPr id="3" name="Group 3"/>
          <p:cNvGrpSpPr/>
          <p:nvPr/>
        </p:nvGrpSpPr>
        <p:grpSpPr>
          <a:xfrm>
            <a:off x="1608859" y="1028700"/>
            <a:ext cx="4499246" cy="1638178"/>
            <a:chOff x="0" y="0"/>
            <a:chExt cx="5998995" cy="2184238"/>
          </a:xfrm>
        </p:grpSpPr>
        <p:sp>
          <p:nvSpPr>
            <p:cNvPr id="4" name="TextBox 4"/>
            <p:cNvSpPr txBox="1"/>
            <p:nvPr/>
          </p:nvSpPr>
          <p:spPr>
            <a:xfrm>
              <a:off x="0" y="1410596"/>
              <a:ext cx="599899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-34">
                  <a:solidFill>
                    <a:srgbClr val="456874"/>
                  </a:solidFill>
                  <a:ea typeface="210 콤퓨타세탁"/>
                </a:rPr>
                <a:t>프로젝트 배경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5998995" cy="116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600"/>
                </a:lnSpc>
              </a:pPr>
              <a:r>
                <a:rPr lang="en-US" sz="6000">
                  <a:solidFill>
                    <a:srgbClr val="456874"/>
                  </a:solidFill>
                  <a:latin typeface="Source Han Sans KR Bold"/>
                </a:rPr>
                <a:t>01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08859" y="3207327"/>
            <a:ext cx="4499246" cy="1638178"/>
            <a:chOff x="0" y="0"/>
            <a:chExt cx="5998995" cy="2184238"/>
          </a:xfrm>
        </p:grpSpPr>
        <p:sp>
          <p:nvSpPr>
            <p:cNvPr id="7" name="TextBox 7"/>
            <p:cNvSpPr txBox="1"/>
            <p:nvPr/>
          </p:nvSpPr>
          <p:spPr>
            <a:xfrm>
              <a:off x="0" y="1410596"/>
              <a:ext cx="599899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-34" dirty="0" err="1">
                  <a:solidFill>
                    <a:srgbClr val="456874"/>
                  </a:solidFill>
                  <a:ea typeface="210 콤퓨타세탁"/>
                </a:rPr>
                <a:t>시나리오</a:t>
              </a:r>
              <a:r>
                <a:rPr lang="en-US" sz="3499" spc="-34" dirty="0">
                  <a:solidFill>
                    <a:srgbClr val="456874"/>
                  </a:solidFill>
                  <a:ea typeface="210 콤퓨타세탁"/>
                </a:rPr>
                <a:t> </a:t>
              </a:r>
              <a:r>
                <a:rPr lang="en-US" sz="3499" spc="-34" dirty="0" err="1">
                  <a:solidFill>
                    <a:srgbClr val="456874"/>
                  </a:solidFill>
                  <a:ea typeface="210 콤퓨타세탁"/>
                </a:rPr>
                <a:t>기반</a:t>
              </a:r>
              <a:r>
                <a:rPr lang="en-US" sz="3499" spc="-34" dirty="0">
                  <a:solidFill>
                    <a:srgbClr val="456874"/>
                  </a:solidFill>
                  <a:ea typeface="210 콤퓨타세탁"/>
                </a:rPr>
                <a:t> </a:t>
              </a:r>
              <a:r>
                <a:rPr lang="en-US" sz="3499" spc="-34" dirty="0" err="1">
                  <a:solidFill>
                    <a:srgbClr val="456874"/>
                  </a:solidFill>
                  <a:ea typeface="210 콤퓨타세탁"/>
                </a:rPr>
                <a:t>작품</a:t>
              </a:r>
              <a:r>
                <a:rPr lang="en-US" sz="3499" spc="-34" dirty="0">
                  <a:solidFill>
                    <a:srgbClr val="456874"/>
                  </a:solidFill>
                  <a:ea typeface="210 콤퓨타세탁"/>
                </a:rPr>
                <a:t> </a:t>
              </a:r>
              <a:r>
                <a:rPr lang="en-US" sz="3499" spc="-34" dirty="0" err="1">
                  <a:solidFill>
                    <a:srgbClr val="456874"/>
                  </a:solidFill>
                  <a:ea typeface="210 콤퓨타세탁"/>
                </a:rPr>
                <a:t>설명</a:t>
              </a:r>
              <a:endParaRPr lang="en-US" sz="3499" spc="-34" dirty="0">
                <a:solidFill>
                  <a:srgbClr val="456874"/>
                </a:solidFill>
                <a:ea typeface="210 콤퓨타세탁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7150"/>
              <a:ext cx="5998995" cy="116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600"/>
                </a:lnSpc>
              </a:pPr>
              <a:r>
                <a:rPr lang="en-US" sz="6000">
                  <a:solidFill>
                    <a:srgbClr val="456874"/>
                  </a:solidFill>
                  <a:latin typeface="Source Han Sans KR Bold"/>
                </a:rPr>
                <a:t>02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08859" y="5388430"/>
            <a:ext cx="4499246" cy="1638178"/>
            <a:chOff x="0" y="0"/>
            <a:chExt cx="5998995" cy="218423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410596"/>
              <a:ext cx="599899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-34">
                  <a:solidFill>
                    <a:srgbClr val="456874"/>
                  </a:solidFill>
                  <a:ea typeface="210 콤퓨타세탁"/>
                </a:rPr>
                <a:t>작품 별 기능 설명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7150"/>
              <a:ext cx="5998995" cy="116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600"/>
                </a:lnSpc>
              </a:pPr>
              <a:r>
                <a:rPr lang="en-US" sz="6000">
                  <a:solidFill>
                    <a:srgbClr val="456874"/>
                  </a:solidFill>
                  <a:latin typeface="Source Han Sans KR Bold"/>
                </a:rPr>
                <a:t>03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08859" y="7569534"/>
            <a:ext cx="4499246" cy="1638178"/>
            <a:chOff x="0" y="0"/>
            <a:chExt cx="5998995" cy="218423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410596"/>
              <a:ext cx="5998995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-34">
                  <a:solidFill>
                    <a:srgbClr val="456874"/>
                  </a:solidFill>
                  <a:ea typeface="210 콤퓨타세탁"/>
                </a:rPr>
                <a:t>차별성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5998995" cy="116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600"/>
                </a:lnSpc>
              </a:pPr>
              <a:r>
                <a:rPr lang="en-US" sz="6000">
                  <a:solidFill>
                    <a:srgbClr val="456874"/>
                  </a:solidFill>
                  <a:latin typeface="Source Han Sans KR Bold"/>
                </a:rPr>
                <a:t>04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62"/>
    </mc:Choice>
    <mc:Fallback xmlns="">
      <p:transition spd="slow" advTm="1216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4" name="Freeform 4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latin typeface="210 콤퓨타세탁"/>
                  <a:ea typeface="210 콤퓨타세탁"/>
                </a:rPr>
                <a:t>작품 별 기능 설명 - 관제 서버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23312" y="1875674"/>
            <a:ext cx="17441377" cy="7854498"/>
            <a:chOff x="0" y="0"/>
            <a:chExt cx="23255169" cy="104726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71735" cy="4135363"/>
            </a:xfrm>
            <a:custGeom>
              <a:avLst/>
              <a:gdLst/>
              <a:ahLst/>
              <a:cxnLst/>
              <a:rect l="l" t="t" r="r" b="b"/>
              <a:pathLst>
                <a:path w="7371735" h="4135363">
                  <a:moveTo>
                    <a:pt x="0" y="0"/>
                  </a:moveTo>
                  <a:lnTo>
                    <a:pt x="7371735" y="0"/>
                  </a:lnTo>
                  <a:lnTo>
                    <a:pt x="7371735" y="4135363"/>
                  </a:lnTo>
                  <a:lnTo>
                    <a:pt x="0" y="4135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955935" y="0"/>
              <a:ext cx="7353193" cy="4135363"/>
            </a:xfrm>
            <a:custGeom>
              <a:avLst/>
              <a:gdLst/>
              <a:ahLst/>
              <a:cxnLst/>
              <a:rect l="l" t="t" r="r" b="b"/>
              <a:pathLst>
                <a:path w="7353193" h="4135363">
                  <a:moveTo>
                    <a:pt x="0" y="0"/>
                  </a:moveTo>
                  <a:lnTo>
                    <a:pt x="7353193" y="0"/>
                  </a:lnTo>
                  <a:lnTo>
                    <a:pt x="7353193" y="4135363"/>
                  </a:lnTo>
                  <a:lnTo>
                    <a:pt x="0" y="4135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893328" y="0"/>
              <a:ext cx="7360188" cy="4135363"/>
            </a:xfrm>
            <a:custGeom>
              <a:avLst/>
              <a:gdLst/>
              <a:ahLst/>
              <a:cxnLst/>
              <a:rect l="l" t="t" r="r" b="b"/>
              <a:pathLst>
                <a:path w="7360188" h="4135363">
                  <a:moveTo>
                    <a:pt x="0" y="0"/>
                  </a:moveTo>
                  <a:lnTo>
                    <a:pt x="7360188" y="0"/>
                  </a:lnTo>
                  <a:lnTo>
                    <a:pt x="7360188" y="4135363"/>
                  </a:lnTo>
                  <a:lnTo>
                    <a:pt x="0" y="4135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5472028"/>
              <a:ext cx="7371735" cy="4149735"/>
            </a:xfrm>
            <a:custGeom>
              <a:avLst/>
              <a:gdLst/>
              <a:ahLst/>
              <a:cxnLst/>
              <a:rect l="l" t="t" r="r" b="b"/>
              <a:pathLst>
                <a:path w="7371735" h="4149735">
                  <a:moveTo>
                    <a:pt x="0" y="0"/>
                  </a:moveTo>
                  <a:lnTo>
                    <a:pt x="7371735" y="0"/>
                  </a:lnTo>
                  <a:lnTo>
                    <a:pt x="7371735" y="4149735"/>
                  </a:lnTo>
                  <a:lnTo>
                    <a:pt x="0" y="4149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7960425" y="5486400"/>
              <a:ext cx="7350356" cy="4135363"/>
            </a:xfrm>
            <a:custGeom>
              <a:avLst/>
              <a:gdLst/>
              <a:ahLst/>
              <a:cxnLst/>
              <a:rect l="l" t="t" r="r" b="b"/>
              <a:pathLst>
                <a:path w="7350356" h="4135363">
                  <a:moveTo>
                    <a:pt x="0" y="0"/>
                  </a:moveTo>
                  <a:lnTo>
                    <a:pt x="7350356" y="0"/>
                  </a:lnTo>
                  <a:lnTo>
                    <a:pt x="7350356" y="4135363"/>
                  </a:lnTo>
                  <a:lnTo>
                    <a:pt x="0" y="4135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894981" y="5472028"/>
              <a:ext cx="7360188" cy="4133804"/>
            </a:xfrm>
            <a:custGeom>
              <a:avLst/>
              <a:gdLst/>
              <a:ahLst/>
              <a:cxnLst/>
              <a:rect l="l" t="t" r="r" b="b"/>
              <a:pathLst>
                <a:path w="7360188" h="4133804">
                  <a:moveTo>
                    <a:pt x="0" y="0"/>
                  </a:moveTo>
                  <a:lnTo>
                    <a:pt x="7360188" y="0"/>
                  </a:lnTo>
                  <a:lnTo>
                    <a:pt x="7360188" y="4133805"/>
                  </a:lnTo>
                  <a:lnTo>
                    <a:pt x="0" y="4133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341700" y="4389766"/>
              <a:ext cx="668833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spc="-30">
                  <a:solidFill>
                    <a:srgbClr val="456874"/>
                  </a:solidFill>
                  <a:ea typeface="210 콤퓨타세탁"/>
                </a:rPr>
                <a:t>관제 서버 메인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288364" y="4389766"/>
              <a:ext cx="668833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spc="-30">
                  <a:solidFill>
                    <a:srgbClr val="456874"/>
                  </a:solidFill>
                  <a:ea typeface="210 콤퓨타세탁"/>
                </a:rPr>
                <a:t>실시간 스트리밍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6229254" y="4389766"/>
              <a:ext cx="668833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spc="-30">
                  <a:solidFill>
                    <a:srgbClr val="456874"/>
                  </a:solidFill>
                  <a:ea typeface="210 콤퓨타세탁"/>
                </a:rPr>
                <a:t>로봇 위치 확인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41700" y="9882113"/>
              <a:ext cx="668833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spc="-30">
                  <a:solidFill>
                    <a:srgbClr val="456874"/>
                  </a:solidFill>
                  <a:ea typeface="210 콤퓨타세탁"/>
                </a:rPr>
                <a:t>재난 지역 정보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291436" y="9882113"/>
              <a:ext cx="668833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spc="-30">
                  <a:solidFill>
                    <a:srgbClr val="456874"/>
                  </a:solidFill>
                  <a:ea typeface="210 콤퓨타세탁"/>
                </a:rPr>
                <a:t>환경 데이터 확인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229254" y="9882113"/>
              <a:ext cx="6688335" cy="590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spc="-30">
                  <a:solidFill>
                    <a:srgbClr val="456874"/>
                  </a:solidFill>
                  <a:ea typeface="210 콤퓨타세탁"/>
                </a:rPr>
                <a:t>영상 정보 기록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33"/>
    </mc:Choice>
    <mc:Fallback xmlns="">
      <p:transition spd="slow" advTm="3713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5356" y="4443412"/>
            <a:ext cx="15137289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en-US" sz="9200" spc="-92">
                <a:solidFill>
                  <a:srgbClr val="456874"/>
                </a:solidFill>
                <a:ea typeface="210 콤퓨타세탁"/>
              </a:rPr>
              <a:t>차별성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3"/>
    </mc:Choice>
    <mc:Fallback xmlns="">
      <p:transition spd="slow" advTm="461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4" name="Freeform 4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ea typeface="210 콤퓨타세탁"/>
                </a:rPr>
                <a:t>차별성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504220"/>
            <a:ext cx="3779271" cy="3639280"/>
            <a:chOff x="0" y="0"/>
            <a:chExt cx="5039029" cy="4852373"/>
          </a:xfrm>
        </p:grpSpPr>
        <p:sp>
          <p:nvSpPr>
            <p:cNvPr id="7" name="TextBox 7"/>
            <p:cNvSpPr txBox="1"/>
            <p:nvPr/>
          </p:nvSpPr>
          <p:spPr>
            <a:xfrm>
              <a:off x="0" y="3464899"/>
              <a:ext cx="503902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캥거루형 로봇으로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로봇별 역할 세분화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849868" y="0"/>
              <a:ext cx="3339293" cy="3339293"/>
            </a:xfrm>
            <a:custGeom>
              <a:avLst/>
              <a:gdLst/>
              <a:ahLst/>
              <a:cxnLst/>
              <a:rect l="l" t="t" r="r" b="b"/>
              <a:pathLst>
                <a:path w="3339293" h="3339293">
                  <a:moveTo>
                    <a:pt x="0" y="0"/>
                  </a:moveTo>
                  <a:lnTo>
                    <a:pt x="3339293" y="0"/>
                  </a:lnTo>
                  <a:lnTo>
                    <a:pt x="3339293" y="3339293"/>
                  </a:lnTo>
                  <a:lnTo>
                    <a:pt x="0" y="3339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7254364" y="1258873"/>
            <a:ext cx="3779271" cy="3884627"/>
            <a:chOff x="0" y="0"/>
            <a:chExt cx="5039029" cy="5179503"/>
          </a:xfrm>
        </p:grpSpPr>
        <p:sp>
          <p:nvSpPr>
            <p:cNvPr id="10" name="Freeform 10"/>
            <p:cNvSpPr/>
            <p:nvPr/>
          </p:nvSpPr>
          <p:spPr>
            <a:xfrm>
              <a:off x="737704" y="0"/>
              <a:ext cx="3563621" cy="3563621"/>
            </a:xfrm>
            <a:custGeom>
              <a:avLst/>
              <a:gdLst/>
              <a:ahLst/>
              <a:cxnLst/>
              <a:rect l="l" t="t" r="r" b="b"/>
              <a:pathLst>
                <a:path w="3563621" h="3563621">
                  <a:moveTo>
                    <a:pt x="0" y="0"/>
                  </a:moveTo>
                  <a:lnTo>
                    <a:pt x="3563621" y="0"/>
                  </a:lnTo>
                  <a:lnTo>
                    <a:pt x="3563621" y="3563621"/>
                  </a:lnTo>
                  <a:lnTo>
                    <a:pt x="0" y="3563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3792029"/>
              <a:ext cx="503902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소형 로봇 동시 투입으로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탐사 범위 확대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480029" y="1504220"/>
            <a:ext cx="3779271" cy="3639280"/>
            <a:chOff x="0" y="0"/>
            <a:chExt cx="5039029" cy="4852373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464899"/>
              <a:ext cx="503902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모체 로봇 충전 기능으로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장시간 탐사 가능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889926" y="0"/>
              <a:ext cx="3259176" cy="3259176"/>
            </a:xfrm>
            <a:custGeom>
              <a:avLst/>
              <a:gdLst/>
              <a:ahLst/>
              <a:cxnLst/>
              <a:rect l="l" t="t" r="r" b="b"/>
              <a:pathLst>
                <a:path w="3259176" h="3259176">
                  <a:moveTo>
                    <a:pt x="0" y="0"/>
                  </a:moveTo>
                  <a:lnTo>
                    <a:pt x="3259176" y="0"/>
                  </a:lnTo>
                  <a:lnTo>
                    <a:pt x="3259176" y="3259176"/>
                  </a:lnTo>
                  <a:lnTo>
                    <a:pt x="0" y="3259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1028700" y="5717771"/>
            <a:ext cx="3779271" cy="3804954"/>
            <a:chOff x="0" y="0"/>
            <a:chExt cx="5039029" cy="5073272"/>
          </a:xfrm>
        </p:grpSpPr>
        <p:sp>
          <p:nvSpPr>
            <p:cNvPr id="16" name="Freeform 16"/>
            <p:cNvSpPr/>
            <p:nvPr/>
          </p:nvSpPr>
          <p:spPr>
            <a:xfrm>
              <a:off x="753727" y="0"/>
              <a:ext cx="3531574" cy="3531574"/>
            </a:xfrm>
            <a:custGeom>
              <a:avLst/>
              <a:gdLst/>
              <a:ahLst/>
              <a:cxnLst/>
              <a:rect l="l" t="t" r="r" b="b"/>
              <a:pathLst>
                <a:path w="3531574" h="3531574">
                  <a:moveTo>
                    <a:pt x="0" y="0"/>
                  </a:moveTo>
                  <a:lnTo>
                    <a:pt x="3531574" y="0"/>
                  </a:lnTo>
                  <a:lnTo>
                    <a:pt x="3531574" y="3531574"/>
                  </a:lnTo>
                  <a:lnTo>
                    <a:pt x="0" y="3531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3685798"/>
              <a:ext cx="503902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자동화 시스템 구축으로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관리자 개입 최소화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254364" y="5717771"/>
            <a:ext cx="3779271" cy="3804954"/>
            <a:chOff x="0" y="0"/>
            <a:chExt cx="5039029" cy="5073272"/>
          </a:xfrm>
        </p:grpSpPr>
        <p:sp>
          <p:nvSpPr>
            <p:cNvPr id="19" name="Freeform 19"/>
            <p:cNvSpPr/>
            <p:nvPr/>
          </p:nvSpPr>
          <p:spPr>
            <a:xfrm>
              <a:off x="734490" y="0"/>
              <a:ext cx="3570048" cy="3570048"/>
            </a:xfrm>
            <a:custGeom>
              <a:avLst/>
              <a:gdLst/>
              <a:ahLst/>
              <a:cxnLst/>
              <a:rect l="l" t="t" r="r" b="b"/>
              <a:pathLst>
                <a:path w="3570048" h="3570048">
                  <a:moveTo>
                    <a:pt x="0" y="0"/>
                  </a:moveTo>
                  <a:lnTo>
                    <a:pt x="3570048" y="0"/>
                  </a:lnTo>
                  <a:lnTo>
                    <a:pt x="3570048" y="3570048"/>
                  </a:lnTo>
                  <a:lnTo>
                    <a:pt x="0" y="3570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0" y="3685798"/>
              <a:ext cx="5039029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사용자 맞춤 통합 서버로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실시간 모니터링 가능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92520" y="5562600"/>
            <a:ext cx="3354288" cy="3960125"/>
            <a:chOff x="0" y="0"/>
            <a:chExt cx="4472384" cy="5280167"/>
          </a:xfrm>
        </p:grpSpPr>
        <p:sp>
          <p:nvSpPr>
            <p:cNvPr id="22" name="Freeform 22"/>
            <p:cNvSpPr/>
            <p:nvPr/>
          </p:nvSpPr>
          <p:spPr>
            <a:xfrm>
              <a:off x="347721" y="0"/>
              <a:ext cx="3776942" cy="3776942"/>
            </a:xfrm>
            <a:custGeom>
              <a:avLst/>
              <a:gdLst/>
              <a:ahLst/>
              <a:cxnLst/>
              <a:rect l="l" t="t" r="r" b="b"/>
              <a:pathLst>
                <a:path w="3776942" h="3776942">
                  <a:moveTo>
                    <a:pt x="0" y="0"/>
                  </a:moveTo>
                  <a:lnTo>
                    <a:pt x="3776942" y="0"/>
                  </a:lnTo>
                  <a:lnTo>
                    <a:pt x="3776942" y="3776942"/>
                  </a:lnTo>
                  <a:lnTo>
                    <a:pt x="0" y="3776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0" y="3892692"/>
              <a:ext cx="4472384" cy="1387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험지 주행 가능으로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탐사 제약 최소화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77"/>
    </mc:Choice>
    <mc:Fallback xmlns="">
      <p:transition spd="slow" advTm="5177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5356" y="4443412"/>
            <a:ext cx="15137289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en-US" sz="9200" spc="-92">
                <a:solidFill>
                  <a:srgbClr val="456874"/>
                </a:solidFill>
                <a:latin typeface="Source Han Sans KR Bold"/>
                <a:ea typeface="Source Han Sans KR Bold"/>
              </a:rPr>
              <a:t>감사합니다.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4"/>
    </mc:Choice>
    <mc:Fallback xmlns="">
      <p:transition spd="slow" advTm="265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4" name="Freeform 4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29077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ea typeface="210 콤퓨타세탁"/>
                </a:rPr>
                <a:t>프로젝트 동기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5331105" y="6094481"/>
            <a:ext cx="7625790" cy="4052981"/>
          </a:xfrm>
          <a:custGeom>
            <a:avLst/>
            <a:gdLst/>
            <a:ahLst/>
            <a:cxnLst/>
            <a:rect l="l" t="t" r="r" b="b"/>
            <a:pathLst>
              <a:path w="7625790" h="4052981">
                <a:moveTo>
                  <a:pt x="0" y="0"/>
                </a:moveTo>
                <a:lnTo>
                  <a:pt x="7625790" y="0"/>
                </a:lnTo>
                <a:lnTo>
                  <a:pt x="7625790" y="4052982"/>
                </a:lnTo>
                <a:lnTo>
                  <a:pt x="0" y="40529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674254" y="1475710"/>
            <a:ext cx="10939493" cy="4180621"/>
          </a:xfrm>
          <a:custGeom>
            <a:avLst/>
            <a:gdLst/>
            <a:ahLst/>
            <a:cxnLst/>
            <a:rect l="l" t="t" r="r" b="b"/>
            <a:pathLst>
              <a:path w="10939493" h="4180621">
                <a:moveTo>
                  <a:pt x="0" y="0"/>
                </a:moveTo>
                <a:lnTo>
                  <a:pt x="10939492" y="0"/>
                </a:lnTo>
                <a:lnTo>
                  <a:pt x="10939492" y="4180621"/>
                </a:lnTo>
                <a:lnTo>
                  <a:pt x="0" y="41806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0A5307-B605-C2B7-4BEF-3854E4F2C966}"/>
              </a:ext>
            </a:extLst>
          </p:cNvPr>
          <p:cNvGrpSpPr/>
          <p:nvPr/>
        </p:nvGrpSpPr>
        <p:grpSpPr>
          <a:xfrm>
            <a:off x="6553200" y="2933700"/>
            <a:ext cx="6172200" cy="495300"/>
            <a:chOff x="0" y="0"/>
            <a:chExt cx="711761" cy="66955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82A5CBE-A656-2557-7670-D18019A8628F}"/>
                </a:ext>
              </a:extLst>
            </p:cNvPr>
            <p:cNvSpPr/>
            <p:nvPr/>
          </p:nvSpPr>
          <p:spPr>
            <a:xfrm>
              <a:off x="0" y="0"/>
              <a:ext cx="711761" cy="669551"/>
            </a:xfrm>
            <a:custGeom>
              <a:avLst/>
              <a:gdLst/>
              <a:ahLst/>
              <a:cxnLst/>
              <a:rect l="l" t="t" r="r" b="b"/>
              <a:pathLst>
                <a:path w="711761" h="669551">
                  <a:moveTo>
                    <a:pt x="146103" y="0"/>
                  </a:moveTo>
                  <a:lnTo>
                    <a:pt x="565658" y="0"/>
                  </a:lnTo>
                  <a:cubicBezTo>
                    <a:pt x="646349" y="0"/>
                    <a:pt x="711761" y="65412"/>
                    <a:pt x="711761" y="146103"/>
                  </a:cubicBezTo>
                  <a:lnTo>
                    <a:pt x="711761" y="523448"/>
                  </a:lnTo>
                  <a:cubicBezTo>
                    <a:pt x="711761" y="604139"/>
                    <a:pt x="646349" y="669551"/>
                    <a:pt x="565658" y="669551"/>
                  </a:cubicBezTo>
                  <a:lnTo>
                    <a:pt x="146103" y="669551"/>
                  </a:lnTo>
                  <a:cubicBezTo>
                    <a:pt x="65412" y="669551"/>
                    <a:pt x="0" y="604139"/>
                    <a:pt x="0" y="523448"/>
                  </a:cubicBezTo>
                  <a:lnTo>
                    <a:pt x="0" y="146103"/>
                  </a:lnTo>
                  <a:cubicBezTo>
                    <a:pt x="0" y="65412"/>
                    <a:pt x="65412" y="0"/>
                    <a:pt x="1461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A643F"/>
              </a:solidFill>
              <a:prstDash val="solid"/>
              <a:round/>
            </a:ln>
          </p:spPr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33BE39-5D27-2310-DFE9-89626DFA740F}"/>
                </a:ext>
              </a:extLst>
            </p:cNvPr>
            <p:cNvSpPr txBox="1"/>
            <p:nvPr/>
          </p:nvSpPr>
          <p:spPr>
            <a:xfrm>
              <a:off x="0" y="-47625"/>
              <a:ext cx="711761" cy="717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07636271-9C3B-A664-4B55-B82BE69FA40F}"/>
              </a:ext>
            </a:extLst>
          </p:cNvPr>
          <p:cNvGrpSpPr/>
          <p:nvPr/>
        </p:nvGrpSpPr>
        <p:grpSpPr>
          <a:xfrm>
            <a:off x="5638800" y="6504508"/>
            <a:ext cx="3048000" cy="315392"/>
            <a:chOff x="0" y="0"/>
            <a:chExt cx="711761" cy="669551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819CEA4-B2C5-A00C-0DB5-B2CAD69F24A5}"/>
                </a:ext>
              </a:extLst>
            </p:cNvPr>
            <p:cNvSpPr/>
            <p:nvPr/>
          </p:nvSpPr>
          <p:spPr>
            <a:xfrm>
              <a:off x="0" y="0"/>
              <a:ext cx="711761" cy="669551"/>
            </a:xfrm>
            <a:custGeom>
              <a:avLst/>
              <a:gdLst/>
              <a:ahLst/>
              <a:cxnLst/>
              <a:rect l="l" t="t" r="r" b="b"/>
              <a:pathLst>
                <a:path w="711761" h="669551">
                  <a:moveTo>
                    <a:pt x="146103" y="0"/>
                  </a:moveTo>
                  <a:lnTo>
                    <a:pt x="565658" y="0"/>
                  </a:lnTo>
                  <a:cubicBezTo>
                    <a:pt x="646349" y="0"/>
                    <a:pt x="711761" y="65412"/>
                    <a:pt x="711761" y="146103"/>
                  </a:cubicBezTo>
                  <a:lnTo>
                    <a:pt x="711761" y="523448"/>
                  </a:lnTo>
                  <a:cubicBezTo>
                    <a:pt x="711761" y="604139"/>
                    <a:pt x="646349" y="669551"/>
                    <a:pt x="565658" y="669551"/>
                  </a:cubicBezTo>
                  <a:lnTo>
                    <a:pt x="146103" y="669551"/>
                  </a:lnTo>
                  <a:cubicBezTo>
                    <a:pt x="65412" y="669551"/>
                    <a:pt x="0" y="604139"/>
                    <a:pt x="0" y="523448"/>
                  </a:cubicBezTo>
                  <a:lnTo>
                    <a:pt x="0" y="146103"/>
                  </a:lnTo>
                  <a:cubicBezTo>
                    <a:pt x="0" y="65412"/>
                    <a:pt x="65412" y="0"/>
                    <a:pt x="1461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FA643F"/>
              </a:solidFill>
              <a:prstDash val="solid"/>
              <a:round/>
            </a:ln>
          </p:spPr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A53462-C99B-71DD-4040-3317691AF965}"/>
                </a:ext>
              </a:extLst>
            </p:cNvPr>
            <p:cNvSpPr txBox="1"/>
            <p:nvPr/>
          </p:nvSpPr>
          <p:spPr>
            <a:xfrm>
              <a:off x="0" y="-47625"/>
              <a:ext cx="711761" cy="717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20"/>
    </mc:Choice>
    <mc:Fallback xmlns="">
      <p:transition spd="slow" advTm="3012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1582" y="3848100"/>
            <a:ext cx="5878492" cy="3077890"/>
          </a:xfrm>
          <a:custGeom>
            <a:avLst/>
            <a:gdLst/>
            <a:ahLst/>
            <a:cxnLst/>
            <a:rect l="l" t="t" r="r" b="b"/>
            <a:pathLst>
              <a:path w="5878492" h="3077890">
                <a:moveTo>
                  <a:pt x="0" y="0"/>
                </a:moveTo>
                <a:lnTo>
                  <a:pt x="5878492" y="0"/>
                </a:lnTo>
                <a:lnTo>
                  <a:pt x="5878492" y="3077889"/>
                </a:lnTo>
                <a:lnTo>
                  <a:pt x="0" y="3077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12926" y="3746942"/>
            <a:ext cx="4353913" cy="3179048"/>
          </a:xfrm>
          <a:custGeom>
            <a:avLst/>
            <a:gdLst/>
            <a:ahLst/>
            <a:cxnLst/>
            <a:rect l="l" t="t" r="r" b="b"/>
            <a:pathLst>
              <a:path w="4353913" h="3179048">
                <a:moveTo>
                  <a:pt x="0" y="0"/>
                </a:moveTo>
                <a:lnTo>
                  <a:pt x="4353913" y="0"/>
                </a:lnTo>
                <a:lnTo>
                  <a:pt x="4353913" y="3179047"/>
                </a:lnTo>
                <a:lnTo>
                  <a:pt x="0" y="3179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47889" y="1456835"/>
            <a:ext cx="3788529" cy="5469154"/>
          </a:xfrm>
          <a:custGeom>
            <a:avLst/>
            <a:gdLst/>
            <a:ahLst/>
            <a:cxnLst/>
            <a:rect l="l" t="t" r="r" b="b"/>
            <a:pathLst>
              <a:path w="3788529" h="5469154">
                <a:moveTo>
                  <a:pt x="0" y="0"/>
                </a:moveTo>
                <a:lnTo>
                  <a:pt x="3788529" y="0"/>
                </a:lnTo>
                <a:lnTo>
                  <a:pt x="3788529" y="5469154"/>
                </a:lnTo>
                <a:lnTo>
                  <a:pt x="0" y="5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42559" y="7164114"/>
            <a:ext cx="309653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56874"/>
                </a:solidFill>
                <a:latin typeface="210 콤퓨타세탁"/>
                <a:ea typeface="210 콤퓨타세탁"/>
              </a:rPr>
              <a:t>[사진 1] 뱀형 로봇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05137" y="7164114"/>
            <a:ext cx="356949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56874"/>
                </a:solidFill>
                <a:latin typeface="210 콤퓨타세탁"/>
                <a:ea typeface="210 콤퓨타세탁"/>
              </a:rPr>
              <a:t>[사진 2] 4족보행 로봇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32317" y="7164114"/>
            <a:ext cx="361967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456874"/>
                </a:solidFill>
                <a:latin typeface="210 콤퓨타세탁"/>
                <a:ea typeface="210 콤퓨타세탁"/>
              </a:rPr>
              <a:t>[사진 3] 2족보행 로봇 </a:t>
            </a:r>
          </a:p>
        </p:txBody>
      </p:sp>
      <p:sp>
        <p:nvSpPr>
          <p:cNvPr id="8" name="Freeform 8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10" name="Freeform 10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529077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ea typeface="210 콤퓨타세탁"/>
                </a:rPr>
                <a:t>프로젝트 동기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5676" y="1226616"/>
            <a:ext cx="448376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456874"/>
                </a:solidFill>
                <a:ea typeface="210 콤퓨타세탁"/>
              </a:rPr>
              <a:t>재난 대응 로봇 형태의 예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B06E7BF-0837-7E1D-17AA-E723FDEFD1BE}"/>
              </a:ext>
            </a:extLst>
          </p:cNvPr>
          <p:cNvGrpSpPr/>
          <p:nvPr/>
        </p:nvGrpSpPr>
        <p:grpSpPr>
          <a:xfrm>
            <a:off x="2737643" y="8233811"/>
            <a:ext cx="14481466" cy="1077218"/>
            <a:chOff x="2737643" y="8233811"/>
            <a:chExt cx="14481466" cy="1077218"/>
          </a:xfrm>
        </p:grpSpPr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8D54C640-A3E4-11C1-0294-F0463B74CCB9}"/>
                </a:ext>
              </a:extLst>
            </p:cNvPr>
            <p:cNvSpPr txBox="1"/>
            <p:nvPr/>
          </p:nvSpPr>
          <p:spPr>
            <a:xfrm>
              <a:off x="2737643" y="8233811"/>
              <a:ext cx="3096539" cy="1077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ctr">
                <a:lnSpc>
                  <a:spcPts val="4200"/>
                </a:lnSpc>
                <a:spcBef>
                  <a:spcPct val="0"/>
                </a:spcBef>
                <a:buFont typeface="Wingdings" panose="05000000000000000000" pitchFamily="2" charset="2"/>
                <a:buChar char="è"/>
              </a:pPr>
              <a:r>
                <a:rPr lang="ko-KR" altLang="en-US" sz="3000" dirty="0">
                  <a:solidFill>
                    <a:schemeClr val="accent2"/>
                  </a:solidFill>
                  <a:latin typeface="210 콤퓨타세탁"/>
                  <a:ea typeface="210 콤퓨타세탁"/>
                </a:rPr>
                <a:t>이동 속도 느림</a:t>
              </a:r>
              <a:endParaRPr lang="en-US" altLang="ko-KR" sz="3000" dirty="0">
                <a:solidFill>
                  <a:schemeClr val="accent2"/>
                </a:solidFill>
                <a:latin typeface="210 콤퓨타세탁"/>
                <a:ea typeface="210 콤퓨타세탁"/>
              </a:endParaRPr>
            </a:p>
            <a:p>
              <a:pPr marL="457200" indent="-457200" algn="ctr">
                <a:lnSpc>
                  <a:spcPts val="4200"/>
                </a:lnSpc>
                <a:spcBef>
                  <a:spcPct val="0"/>
                </a:spcBef>
                <a:buFont typeface="Wingdings" panose="05000000000000000000" pitchFamily="2" charset="2"/>
                <a:buChar char="è"/>
              </a:pPr>
              <a:r>
                <a:rPr lang="ko-KR" altLang="en-US" sz="3000" dirty="0">
                  <a:solidFill>
                    <a:schemeClr val="accent2"/>
                  </a:solidFill>
                  <a:latin typeface="210 콤퓨타세탁"/>
                  <a:ea typeface="210 콤퓨타세탁"/>
                </a:rPr>
                <a:t>방향 제어 어려움</a:t>
              </a:r>
              <a:endParaRPr lang="en-US" sz="3000" dirty="0">
                <a:solidFill>
                  <a:schemeClr val="accent2"/>
                </a:solidFill>
                <a:latin typeface="210 콤퓨타세탁"/>
                <a:ea typeface="210 콤퓨타세탁"/>
              </a:endParaRPr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EA73788A-FF3C-C591-5CFA-F967EB3709FF}"/>
                </a:ext>
              </a:extLst>
            </p:cNvPr>
            <p:cNvSpPr txBox="1"/>
            <p:nvPr/>
          </p:nvSpPr>
          <p:spPr>
            <a:xfrm>
              <a:off x="8012926" y="8233811"/>
              <a:ext cx="4353913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ctr">
                <a:lnSpc>
                  <a:spcPts val="4200"/>
                </a:lnSpc>
                <a:spcBef>
                  <a:spcPct val="0"/>
                </a:spcBef>
                <a:buFont typeface="Wingdings" panose="05000000000000000000" pitchFamily="2" charset="2"/>
                <a:buChar char="è"/>
              </a:pPr>
              <a:r>
                <a:rPr lang="ko-KR" altLang="en-US" sz="3000" dirty="0">
                  <a:solidFill>
                    <a:schemeClr val="accent2"/>
                  </a:solidFill>
                  <a:latin typeface="210 콤퓨타세탁"/>
                  <a:ea typeface="210 콤퓨타세탁"/>
                </a:rPr>
                <a:t>보행의 안정성 문제</a:t>
              </a:r>
              <a:endParaRPr lang="en-US" altLang="ko-KR" sz="3000" dirty="0">
                <a:solidFill>
                  <a:schemeClr val="accent2"/>
                </a:solidFill>
                <a:latin typeface="210 콤퓨타세탁"/>
                <a:ea typeface="210 콤퓨타세탁"/>
              </a:endParaRPr>
            </a:p>
            <a:p>
              <a:pPr marL="457200" indent="-457200" algn="ctr">
                <a:lnSpc>
                  <a:spcPts val="4200"/>
                </a:lnSpc>
                <a:spcBef>
                  <a:spcPct val="0"/>
                </a:spcBef>
                <a:buFont typeface="Wingdings" panose="05000000000000000000" pitchFamily="2" charset="2"/>
                <a:buChar char="è"/>
              </a:pPr>
              <a:r>
                <a:rPr lang="ko-KR" altLang="en-US" sz="3000" dirty="0">
                  <a:solidFill>
                    <a:schemeClr val="accent2"/>
                  </a:solidFill>
                  <a:latin typeface="210 콤퓨타세탁"/>
                  <a:ea typeface="210 콤퓨타세탁"/>
                </a:rPr>
                <a:t>무게 중심 제어 어려움</a:t>
              </a:r>
              <a:endParaRPr lang="en-US" sz="3000" dirty="0">
                <a:solidFill>
                  <a:schemeClr val="accent2"/>
                </a:solidFill>
                <a:latin typeface="210 콤퓨타세탁"/>
                <a:ea typeface="210 콤퓨타세탁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FCE484A5-809D-5C4F-90D7-3DF43D8A7F5E}"/>
                </a:ext>
              </a:extLst>
            </p:cNvPr>
            <p:cNvSpPr txBox="1"/>
            <p:nvPr/>
          </p:nvSpPr>
          <p:spPr>
            <a:xfrm>
              <a:off x="12865196" y="8233811"/>
              <a:ext cx="4353913" cy="107721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ctr">
                <a:lnSpc>
                  <a:spcPts val="4200"/>
                </a:lnSpc>
                <a:spcBef>
                  <a:spcPct val="0"/>
                </a:spcBef>
                <a:buFont typeface="Wingdings" panose="05000000000000000000" pitchFamily="2" charset="2"/>
                <a:buChar char="è"/>
              </a:pPr>
              <a:r>
                <a:rPr lang="ko-KR" altLang="en-US" sz="3000" dirty="0">
                  <a:solidFill>
                    <a:schemeClr val="accent2"/>
                  </a:solidFill>
                  <a:latin typeface="210 콤퓨타세탁"/>
                  <a:ea typeface="210 콤퓨타세탁"/>
                </a:rPr>
                <a:t>균형잡기 어려움</a:t>
              </a:r>
              <a:endParaRPr lang="en-US" altLang="ko-KR" sz="3000" dirty="0">
                <a:solidFill>
                  <a:schemeClr val="accent2"/>
                </a:solidFill>
                <a:latin typeface="210 콤퓨타세탁"/>
                <a:ea typeface="210 콤퓨타세탁"/>
              </a:endParaRPr>
            </a:p>
            <a:p>
              <a:pPr marL="457200" indent="-457200" algn="ctr">
                <a:lnSpc>
                  <a:spcPts val="4200"/>
                </a:lnSpc>
                <a:spcBef>
                  <a:spcPct val="0"/>
                </a:spcBef>
                <a:buFont typeface="Wingdings" panose="05000000000000000000" pitchFamily="2" charset="2"/>
                <a:buChar char="è"/>
              </a:pPr>
              <a:r>
                <a:rPr lang="ko-KR" altLang="en-US" sz="3000" dirty="0">
                  <a:solidFill>
                    <a:schemeClr val="accent2"/>
                  </a:solidFill>
                  <a:latin typeface="210 콤퓨타세탁"/>
                  <a:ea typeface="210 콤퓨타세탁"/>
                </a:rPr>
                <a:t>지형의 불규칙성에 취약</a:t>
              </a:r>
              <a:endParaRPr lang="en-US" sz="3000" dirty="0">
                <a:solidFill>
                  <a:schemeClr val="accent2"/>
                </a:solidFill>
                <a:latin typeface="210 콤퓨타세탁"/>
                <a:ea typeface="210 콤퓨타세탁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30"/>
    </mc:Choice>
    <mc:Fallback xmlns="">
      <p:transition spd="slow" advTm="69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676400" y="3816213"/>
            <a:ext cx="8686800" cy="2654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3000" dirty="0" err="1">
                <a:solidFill>
                  <a:srgbClr val="456874"/>
                </a:solidFill>
                <a:latin typeface="210 콤퓨타세탁"/>
                <a:ea typeface="210 콤퓨타세탁"/>
              </a:rPr>
              <a:t>캐터필러</a:t>
            </a:r>
            <a:r>
              <a:rPr lang="ko-KR" altLang="en-US" sz="3000" dirty="0">
                <a:solidFill>
                  <a:srgbClr val="456874"/>
                </a:solidFill>
                <a:latin typeface="210 콤퓨타세탁"/>
                <a:ea typeface="210 콤퓨타세탁"/>
              </a:rPr>
              <a:t> 바퀴 및 관절형 이동으로 험지 주행</a:t>
            </a:r>
            <a:endParaRPr lang="en-US" altLang="ko-KR" sz="3000" dirty="0">
              <a:solidFill>
                <a:srgbClr val="456874"/>
              </a:solidFill>
              <a:latin typeface="210 콤퓨타세탁"/>
              <a:ea typeface="210 콤퓨타세탁"/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3000" dirty="0">
                <a:solidFill>
                  <a:srgbClr val="456874"/>
                </a:solidFill>
                <a:latin typeface="210 콤퓨타세탁"/>
                <a:ea typeface="210 콤퓨타세탁"/>
              </a:rPr>
              <a:t>컨테이너형 로봇 형태로 안정성 제공</a:t>
            </a:r>
            <a:endParaRPr lang="en-US" altLang="ko-KR" sz="3000" dirty="0">
              <a:solidFill>
                <a:srgbClr val="456874"/>
              </a:solidFill>
              <a:latin typeface="210 콤퓨타세탁"/>
              <a:ea typeface="210 콤퓨타세탁"/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ko-KR" altLang="en-US" sz="3000" dirty="0">
                <a:solidFill>
                  <a:srgbClr val="456874"/>
                </a:solidFill>
                <a:latin typeface="210 콤퓨타세탁"/>
                <a:ea typeface="210 콤퓨타세탁"/>
              </a:rPr>
              <a:t>여러 대의 로봇으로 탐사 범위 및 시간 효율성 극대화</a:t>
            </a:r>
            <a:endParaRPr lang="en-US" altLang="ko-KR" sz="3000" dirty="0">
              <a:solidFill>
                <a:srgbClr val="456874"/>
              </a:solidFill>
              <a:latin typeface="210 콤퓨타세탁"/>
              <a:ea typeface="210 콤퓨타세탁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10" name="Freeform 10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529077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ea typeface="210 콤퓨타세탁"/>
                </a:rPr>
                <a:t>프로젝트 동기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7DE8CF5-BB25-511C-B77F-B9E0F3536E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0" y="2705405"/>
            <a:ext cx="4876190" cy="4876190"/>
          </a:xfrm>
          <a:prstGeom prst="rect">
            <a:avLst/>
          </a:prstGeom>
        </p:spPr>
      </p:pic>
      <p:sp>
        <p:nvSpPr>
          <p:cNvPr id="19" name="AutoShape 2">
            <a:extLst>
              <a:ext uri="{FF2B5EF4-FFF2-40B4-BE49-F238E27FC236}">
                <a16:creationId xmlns:a16="http://schemas.microsoft.com/office/drawing/2014/main" id="{121596EF-3876-87F1-362E-58F0E44B29A1}"/>
              </a:ext>
            </a:extLst>
          </p:cNvPr>
          <p:cNvSpPr/>
          <p:nvPr/>
        </p:nvSpPr>
        <p:spPr>
          <a:xfrm>
            <a:off x="10963275" y="1578097"/>
            <a:ext cx="9525" cy="7130806"/>
          </a:xfrm>
          <a:prstGeom prst="rect">
            <a:avLst/>
          </a:prstGeom>
          <a:solidFill>
            <a:srgbClr val="A0C6D4"/>
          </a:solidFill>
          <a:ln w="28575">
            <a:solidFill>
              <a:srgbClr val="456874"/>
            </a:solidFill>
          </a:ln>
        </p:spPr>
      </p:sp>
    </p:spTree>
    <p:custDataLst>
      <p:tags r:id="rId1"/>
    </p:custDataLst>
    <p:extLst>
      <p:ext uri="{BB962C8B-B14F-4D97-AF65-F5344CB8AC3E}">
        <p14:creationId xmlns:p14="http://schemas.microsoft.com/office/powerpoint/2010/main" val="383525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30"/>
    </mc:Choice>
    <mc:Fallback xmlns="">
      <p:transition spd="slow" advTm="6903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04131" y="3567558"/>
            <a:ext cx="3394710" cy="3154279"/>
            <a:chOff x="0" y="0"/>
            <a:chExt cx="4526280" cy="4205705"/>
          </a:xfrm>
        </p:grpSpPr>
        <p:sp>
          <p:nvSpPr>
            <p:cNvPr id="3" name="Freeform 3"/>
            <p:cNvSpPr/>
            <p:nvPr/>
          </p:nvSpPr>
          <p:spPr>
            <a:xfrm>
              <a:off x="601635" y="0"/>
              <a:ext cx="3323011" cy="3323011"/>
            </a:xfrm>
            <a:custGeom>
              <a:avLst/>
              <a:gdLst/>
              <a:ahLst/>
              <a:cxnLst/>
              <a:rect l="l" t="t" r="r" b="b"/>
              <a:pathLst>
                <a:path w="3323011" h="3323011">
                  <a:moveTo>
                    <a:pt x="0" y="0"/>
                  </a:moveTo>
                  <a:lnTo>
                    <a:pt x="3323010" y="0"/>
                  </a:lnTo>
                  <a:lnTo>
                    <a:pt x="3323010" y="3323011"/>
                  </a:lnTo>
                  <a:lnTo>
                    <a:pt x="0" y="3323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0" y="3529431"/>
              <a:ext cx="452628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추가 인명 피해 최소화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57453" y="3565163"/>
            <a:ext cx="2494653" cy="3156674"/>
            <a:chOff x="0" y="0"/>
            <a:chExt cx="3326204" cy="4208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26204" cy="3326204"/>
            </a:xfrm>
            <a:custGeom>
              <a:avLst/>
              <a:gdLst/>
              <a:ahLst/>
              <a:cxnLst/>
              <a:rect l="l" t="t" r="r" b="b"/>
              <a:pathLst>
                <a:path w="3326204" h="3326204">
                  <a:moveTo>
                    <a:pt x="0" y="0"/>
                  </a:moveTo>
                  <a:lnTo>
                    <a:pt x="3326204" y="0"/>
                  </a:lnTo>
                  <a:lnTo>
                    <a:pt x="3326204" y="3326204"/>
                  </a:lnTo>
                  <a:lnTo>
                    <a:pt x="0" y="3326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54342" y="3532624"/>
              <a:ext cx="301752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탐사 범위 확대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9" name="Freeform 9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5290779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ea typeface="210 콤퓨타세탁"/>
                </a:rPr>
                <a:t>프로젝트 동기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11819" y="3565163"/>
            <a:ext cx="4972050" cy="3156674"/>
            <a:chOff x="0" y="0"/>
            <a:chExt cx="6629400" cy="4208899"/>
          </a:xfrm>
        </p:grpSpPr>
        <p:sp>
          <p:nvSpPr>
            <p:cNvPr id="12" name="Freeform 12"/>
            <p:cNvSpPr/>
            <p:nvPr/>
          </p:nvSpPr>
          <p:spPr>
            <a:xfrm>
              <a:off x="1854301" y="0"/>
              <a:ext cx="3333446" cy="3333446"/>
            </a:xfrm>
            <a:custGeom>
              <a:avLst/>
              <a:gdLst/>
              <a:ahLst/>
              <a:cxnLst/>
              <a:rect l="l" t="t" r="r" b="b"/>
              <a:pathLst>
                <a:path w="3333446" h="3333446">
                  <a:moveTo>
                    <a:pt x="0" y="0"/>
                  </a:moveTo>
                  <a:lnTo>
                    <a:pt x="3333445" y="0"/>
                  </a:lnTo>
                  <a:lnTo>
                    <a:pt x="3333445" y="3333446"/>
                  </a:lnTo>
                  <a:lnTo>
                    <a:pt x="0" y="33334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3532624"/>
              <a:ext cx="66294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56874"/>
                  </a:solidFill>
                  <a:ea typeface="210 콤퓨타세탁"/>
                </a:rPr>
                <a:t>반응형 웹 기반 관제 업무 편리화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"/>
    </mc:Choice>
    <mc:Fallback xmlns="">
      <p:transition spd="slow" advTm="92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75356" y="4443412"/>
            <a:ext cx="15137289" cy="1400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040"/>
              </a:lnSpc>
            </a:pPr>
            <a:r>
              <a:rPr lang="en-US" sz="9200" spc="-92">
                <a:solidFill>
                  <a:srgbClr val="456874"/>
                </a:solidFill>
                <a:ea typeface="210 콤퓨타세탁"/>
              </a:rPr>
              <a:t>시나리오 기반 작품 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2"/>
    </mc:Choice>
    <mc:Fallback xmlns="">
      <p:transition spd="slow" advTm="460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92818" y="1478024"/>
            <a:ext cx="13646665" cy="8418749"/>
          </a:xfrm>
          <a:custGeom>
            <a:avLst/>
            <a:gdLst/>
            <a:ahLst/>
            <a:cxnLst/>
            <a:rect l="l" t="t" r="r" b="b"/>
            <a:pathLst>
              <a:path w="13646665" h="8418749">
                <a:moveTo>
                  <a:pt x="0" y="0"/>
                </a:moveTo>
                <a:lnTo>
                  <a:pt x="13646665" y="0"/>
                </a:lnTo>
                <a:lnTo>
                  <a:pt x="13646665" y="8418748"/>
                </a:lnTo>
                <a:lnTo>
                  <a:pt x="0" y="8418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5" name="Freeform 5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ea typeface="210 콤퓨타세탁"/>
                </a:rPr>
                <a:t>시나리오 기반 작품 설명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641"/>
    </mc:Choice>
    <mc:Fallback xmlns="">
      <p:transition spd="slow" advTm="11664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1365" y="181264"/>
            <a:ext cx="2759403" cy="905084"/>
          </a:xfrm>
          <a:custGeom>
            <a:avLst/>
            <a:gdLst/>
            <a:ahLst/>
            <a:cxnLst/>
            <a:rect l="l" t="t" r="r" b="b"/>
            <a:pathLst>
              <a:path w="2759403" h="905084">
                <a:moveTo>
                  <a:pt x="0" y="0"/>
                </a:moveTo>
                <a:lnTo>
                  <a:pt x="2759404" y="0"/>
                </a:lnTo>
                <a:lnTo>
                  <a:pt x="2759404" y="905084"/>
                </a:lnTo>
                <a:lnTo>
                  <a:pt x="0" y="90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73627" y="1537188"/>
            <a:ext cx="14140747" cy="7947781"/>
          </a:xfrm>
          <a:custGeom>
            <a:avLst/>
            <a:gdLst/>
            <a:ahLst/>
            <a:cxnLst/>
            <a:rect l="l" t="t" r="r" b="b"/>
            <a:pathLst>
              <a:path w="14140747" h="7947781">
                <a:moveTo>
                  <a:pt x="0" y="0"/>
                </a:moveTo>
                <a:lnTo>
                  <a:pt x="14140746" y="0"/>
                </a:lnTo>
                <a:lnTo>
                  <a:pt x="14140746" y="7947781"/>
                </a:lnTo>
                <a:lnTo>
                  <a:pt x="0" y="7947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15676" y="364150"/>
            <a:ext cx="11247093" cy="673410"/>
            <a:chOff x="0" y="0"/>
            <a:chExt cx="14996124" cy="897880"/>
          </a:xfrm>
        </p:grpSpPr>
        <p:sp>
          <p:nvSpPr>
            <p:cNvPr id="5" name="Freeform 5"/>
            <p:cNvSpPr/>
            <p:nvPr/>
          </p:nvSpPr>
          <p:spPr>
            <a:xfrm>
              <a:off x="0" y="794459"/>
              <a:ext cx="14996124" cy="103422"/>
            </a:xfrm>
            <a:custGeom>
              <a:avLst/>
              <a:gdLst/>
              <a:ahLst/>
              <a:cxnLst/>
              <a:rect l="l" t="t" r="r" b="b"/>
              <a:pathLst>
                <a:path w="14996124" h="103422">
                  <a:moveTo>
                    <a:pt x="0" y="0"/>
                  </a:moveTo>
                  <a:lnTo>
                    <a:pt x="14996124" y="0"/>
                  </a:lnTo>
                  <a:lnTo>
                    <a:pt x="14996124" y="103421"/>
                  </a:lnTo>
                  <a:lnTo>
                    <a:pt x="0" y="1034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1504432" cy="773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456874"/>
                  </a:solidFill>
                  <a:latin typeface="210 콤퓨타세탁"/>
                  <a:ea typeface="210 콤퓨타세탁"/>
                </a:rPr>
                <a:t>시나리오 기반 작품 설명 - 관제 서버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904"/>
    </mc:Choice>
    <mc:Fallback xmlns="">
      <p:transition spd="slow" advTm="6090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752</Words>
  <Application>Microsoft Office PowerPoint</Application>
  <PresentationFormat>사용자 지정</PresentationFormat>
  <Paragraphs>152</Paragraphs>
  <Slides>23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Source Han Sans KR Bold</vt:lpstr>
      <vt:lpstr>210 콤퓨타세탁</vt:lpstr>
      <vt:lpstr>Calibri</vt:lpstr>
      <vt:lpstr>Arial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밝은 파란색 및 흰색 굵은 글꼴 단순한 프레젠테이션</dc:title>
  <cp:lastModifiedBy>sangeun park</cp:lastModifiedBy>
  <cp:revision>17</cp:revision>
  <dcterms:created xsi:type="dcterms:W3CDTF">2006-08-16T00:00:00Z</dcterms:created>
  <dcterms:modified xsi:type="dcterms:W3CDTF">2023-11-29T07:33:29Z</dcterms:modified>
  <dc:identifier>DAF0KOLy7io</dc:identifier>
</cp:coreProperties>
</file>